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Lato" panose="020F0502020204030203" pitchFamily="34" charset="0"/>
      <p:regular r:id="rId19"/>
    </p:embeddedFont>
    <p:embeddedFont>
      <p:font typeface="Lato Bold" panose="020F0502020204030203" charset="0"/>
      <p:regular r:id="rId20"/>
    </p:embeddedFont>
    <p:embeddedFont>
      <p:font typeface="Lato Heavy"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6" d="100"/>
          <a:sy n="76" d="100"/>
        </p:scale>
        <p:origin x="4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4.png"/><Relationship Id="rId7" Type="http://schemas.openxmlformats.org/officeDocument/2006/relationships/image" Target="../media/image13.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sv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2.jpe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13.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png"/><Relationship Id="rId7" Type="http://schemas.openxmlformats.org/officeDocument/2006/relationships/image" Target="../media/image13.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8.png"/><Relationship Id="rId7" Type="http://schemas.openxmlformats.org/officeDocument/2006/relationships/image" Target="../media/image16.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2.png"/><Relationship Id="rId7"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3.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F2020"/>
        </a:solidFill>
        <a:effectLst/>
      </p:bgPr>
    </p:bg>
    <p:spTree>
      <p:nvGrpSpPr>
        <p:cNvPr id="1" name=""/>
        <p:cNvGrpSpPr/>
        <p:nvPr/>
      </p:nvGrpSpPr>
      <p:grpSpPr>
        <a:xfrm>
          <a:off x="0" y="0"/>
          <a:ext cx="0" cy="0"/>
          <a:chOff x="0" y="0"/>
          <a:chExt cx="0" cy="0"/>
        </a:xfrm>
      </p:grpSpPr>
      <p:sp>
        <p:nvSpPr>
          <p:cNvPr id="2" name="Freeform 2"/>
          <p:cNvSpPr/>
          <p:nvPr/>
        </p:nvSpPr>
        <p:spPr>
          <a:xfrm>
            <a:off x="-111212" y="-100090"/>
            <a:ext cx="18554908" cy="10514990"/>
          </a:xfrm>
          <a:custGeom>
            <a:avLst/>
            <a:gdLst/>
            <a:ahLst/>
            <a:cxnLst/>
            <a:rect l="l" t="t" r="r" b="b"/>
            <a:pathLst>
              <a:path w="18554908" h="10514990">
                <a:moveTo>
                  <a:pt x="0" y="0"/>
                </a:moveTo>
                <a:lnTo>
                  <a:pt x="18554908" y="0"/>
                </a:lnTo>
                <a:lnTo>
                  <a:pt x="18554908" y="10514990"/>
                </a:lnTo>
                <a:lnTo>
                  <a:pt x="0" y="10514990"/>
                </a:lnTo>
                <a:lnTo>
                  <a:pt x="0" y="0"/>
                </a:lnTo>
                <a:close/>
              </a:path>
            </a:pathLst>
          </a:custGeom>
          <a:blipFill>
            <a:blip r:embed="rId2">
              <a:alphaModFix amt="80000"/>
            </a:blip>
            <a:stretch>
              <a:fillRect t="-8961" b="-8679"/>
            </a:stretch>
          </a:blipFill>
        </p:spPr>
      </p:sp>
      <p:grpSp>
        <p:nvGrpSpPr>
          <p:cNvPr id="3" name="Group 3"/>
          <p:cNvGrpSpPr/>
          <p:nvPr/>
        </p:nvGrpSpPr>
        <p:grpSpPr>
          <a:xfrm>
            <a:off x="3768951" y="3600450"/>
            <a:ext cx="10472069" cy="3086100"/>
            <a:chOff x="0" y="0"/>
            <a:chExt cx="2758076" cy="812800"/>
          </a:xfrm>
        </p:grpSpPr>
        <p:sp>
          <p:nvSpPr>
            <p:cNvPr id="4" name="Freeform 4"/>
            <p:cNvSpPr/>
            <p:nvPr/>
          </p:nvSpPr>
          <p:spPr>
            <a:xfrm>
              <a:off x="0" y="0"/>
              <a:ext cx="2758076" cy="812800"/>
            </a:xfrm>
            <a:custGeom>
              <a:avLst/>
              <a:gdLst/>
              <a:ahLst/>
              <a:cxnLst/>
              <a:rect l="l" t="t" r="r" b="b"/>
              <a:pathLst>
                <a:path w="2758076" h="812800">
                  <a:moveTo>
                    <a:pt x="37704" y="0"/>
                  </a:moveTo>
                  <a:lnTo>
                    <a:pt x="2720372" y="0"/>
                  </a:lnTo>
                  <a:cubicBezTo>
                    <a:pt x="2741195" y="0"/>
                    <a:pt x="2758076" y="16881"/>
                    <a:pt x="2758076" y="37704"/>
                  </a:cubicBezTo>
                  <a:lnTo>
                    <a:pt x="2758076" y="775096"/>
                  </a:lnTo>
                  <a:cubicBezTo>
                    <a:pt x="2758076" y="795919"/>
                    <a:pt x="2741195" y="812800"/>
                    <a:pt x="2720372" y="812800"/>
                  </a:cubicBezTo>
                  <a:lnTo>
                    <a:pt x="37704" y="812800"/>
                  </a:lnTo>
                  <a:cubicBezTo>
                    <a:pt x="16881" y="812800"/>
                    <a:pt x="0" y="795919"/>
                    <a:pt x="0" y="775096"/>
                  </a:cubicBezTo>
                  <a:lnTo>
                    <a:pt x="0" y="37704"/>
                  </a:lnTo>
                  <a:cubicBezTo>
                    <a:pt x="0" y="16881"/>
                    <a:pt x="16881" y="0"/>
                    <a:pt x="37704" y="0"/>
                  </a:cubicBezTo>
                  <a:close/>
                </a:path>
              </a:pathLst>
            </a:custGeom>
            <a:solidFill>
              <a:srgbClr val="3B3B3F">
                <a:alpha val="85882"/>
              </a:srgbClr>
            </a:solidFill>
          </p:spPr>
        </p:sp>
        <p:sp>
          <p:nvSpPr>
            <p:cNvPr id="5" name="TextBox 5"/>
            <p:cNvSpPr txBox="1"/>
            <p:nvPr/>
          </p:nvSpPr>
          <p:spPr>
            <a:xfrm>
              <a:off x="0" y="-85725"/>
              <a:ext cx="2758076" cy="898525"/>
            </a:xfrm>
            <a:prstGeom prst="rect">
              <a:avLst/>
            </a:prstGeom>
          </p:spPr>
          <p:txBody>
            <a:bodyPr lIns="50800" tIns="50800" rIns="50800" bIns="50800" rtlCol="0" anchor="ctr"/>
            <a:lstStyle/>
            <a:p>
              <a:pPr algn="ctr">
                <a:lnSpc>
                  <a:spcPts val="6580"/>
                </a:lnSpc>
              </a:pPr>
              <a:r>
                <a:rPr lang="en-US" sz="4700" b="1">
                  <a:solidFill>
                    <a:srgbClr val="F4F5F6">
                      <a:alpha val="85882"/>
                    </a:srgbClr>
                  </a:solidFill>
                  <a:latin typeface="Lato Heavy"/>
                  <a:ea typeface="Lato Heavy"/>
                  <a:cs typeface="Lato Heavy"/>
                  <a:sym typeface="Lato Heavy"/>
                </a:rPr>
                <a:t>Data Analystics - Case Study (Superstore)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77932" y="8597752"/>
            <a:ext cx="110068" cy="660548"/>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B77C1"/>
            </a:solidFill>
          </p:spPr>
        </p:sp>
        <p:sp>
          <p:nvSpPr>
            <p:cNvPr id="4" name="TextBox 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 y="-69558"/>
            <a:ext cx="18288000" cy="3086100"/>
            <a:chOff x="0" y="0"/>
            <a:chExt cx="5003525" cy="812800"/>
          </a:xfrm>
        </p:grpSpPr>
        <p:sp>
          <p:nvSpPr>
            <p:cNvPr id="6" name="Freeform 6"/>
            <p:cNvSpPr/>
            <p:nvPr/>
          </p:nvSpPr>
          <p:spPr>
            <a:xfrm>
              <a:off x="0" y="0"/>
              <a:ext cx="5003525" cy="812800"/>
            </a:xfrm>
            <a:custGeom>
              <a:avLst/>
              <a:gdLst/>
              <a:ahLst/>
              <a:cxnLst/>
              <a:rect l="l" t="t" r="r" b="b"/>
              <a:pathLst>
                <a:path w="5003525" h="812800">
                  <a:moveTo>
                    <a:pt x="20783" y="0"/>
                  </a:moveTo>
                  <a:lnTo>
                    <a:pt x="4982742" y="0"/>
                  </a:lnTo>
                  <a:cubicBezTo>
                    <a:pt x="4988254" y="0"/>
                    <a:pt x="4993540" y="2190"/>
                    <a:pt x="4997438" y="6087"/>
                  </a:cubicBezTo>
                  <a:cubicBezTo>
                    <a:pt x="5001335" y="9985"/>
                    <a:pt x="5003525" y="15271"/>
                    <a:pt x="5003525" y="20783"/>
                  </a:cubicBezTo>
                  <a:lnTo>
                    <a:pt x="5003525" y="792017"/>
                  </a:lnTo>
                  <a:cubicBezTo>
                    <a:pt x="5003525" y="797529"/>
                    <a:pt x="5001335" y="802815"/>
                    <a:pt x="4997438" y="806713"/>
                  </a:cubicBezTo>
                  <a:cubicBezTo>
                    <a:pt x="4993540" y="810610"/>
                    <a:pt x="4988254" y="812800"/>
                    <a:pt x="4982742" y="812800"/>
                  </a:cubicBezTo>
                  <a:lnTo>
                    <a:pt x="20783" y="812800"/>
                  </a:lnTo>
                  <a:cubicBezTo>
                    <a:pt x="15271" y="812800"/>
                    <a:pt x="9985" y="810610"/>
                    <a:pt x="6087" y="806713"/>
                  </a:cubicBezTo>
                  <a:cubicBezTo>
                    <a:pt x="2190" y="802815"/>
                    <a:pt x="0" y="797529"/>
                    <a:pt x="0" y="792017"/>
                  </a:cubicBezTo>
                  <a:lnTo>
                    <a:pt x="0" y="20783"/>
                  </a:lnTo>
                  <a:cubicBezTo>
                    <a:pt x="0" y="15271"/>
                    <a:pt x="2190" y="9985"/>
                    <a:pt x="6087" y="6087"/>
                  </a:cubicBezTo>
                  <a:cubicBezTo>
                    <a:pt x="9985" y="2190"/>
                    <a:pt x="15271" y="0"/>
                    <a:pt x="20783" y="0"/>
                  </a:cubicBez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38100"/>
              <a:ext cx="5003525"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0" y="1646732"/>
            <a:ext cx="18288000" cy="8703703"/>
          </a:xfrm>
          <a:custGeom>
            <a:avLst/>
            <a:gdLst/>
            <a:ahLst/>
            <a:cxnLst/>
            <a:rect l="l" t="t" r="r" b="b"/>
            <a:pathLst>
              <a:path w="18288000" h="8703703">
                <a:moveTo>
                  <a:pt x="0" y="0"/>
                </a:moveTo>
                <a:lnTo>
                  <a:pt x="18288000" y="0"/>
                </a:lnTo>
                <a:lnTo>
                  <a:pt x="18288000" y="8703703"/>
                </a:lnTo>
                <a:lnTo>
                  <a:pt x="0" y="8703703"/>
                </a:lnTo>
                <a:lnTo>
                  <a:pt x="0" y="0"/>
                </a:lnTo>
                <a:close/>
              </a:path>
            </a:pathLst>
          </a:custGeom>
          <a:blipFill>
            <a:blip r:embed="rId2"/>
            <a:stretch>
              <a:fillRect t="-12212" b="-10268"/>
            </a:stretch>
          </a:blipFill>
        </p:spPr>
      </p:sp>
      <p:graphicFrame>
        <p:nvGraphicFramePr>
          <p:cNvPr id="9" name="Table 9"/>
          <p:cNvGraphicFramePr>
            <a:graphicFrameLocks noGrp="1"/>
          </p:cNvGraphicFramePr>
          <p:nvPr/>
        </p:nvGraphicFramePr>
        <p:xfrm>
          <a:off x="1771387" y="4113680"/>
          <a:ext cx="6277375" cy="3304484"/>
        </p:xfrm>
        <a:graphic>
          <a:graphicData uri="http://schemas.openxmlformats.org/drawingml/2006/table">
            <a:tbl>
              <a:tblPr/>
              <a:tblGrid>
                <a:gridCol w="1255475">
                  <a:extLst>
                    <a:ext uri="{9D8B030D-6E8A-4147-A177-3AD203B41FA5}">
                      <a16:colId xmlns:a16="http://schemas.microsoft.com/office/drawing/2014/main" val="20000"/>
                    </a:ext>
                  </a:extLst>
                </a:gridCol>
                <a:gridCol w="1255475">
                  <a:extLst>
                    <a:ext uri="{9D8B030D-6E8A-4147-A177-3AD203B41FA5}">
                      <a16:colId xmlns:a16="http://schemas.microsoft.com/office/drawing/2014/main" val="20001"/>
                    </a:ext>
                  </a:extLst>
                </a:gridCol>
                <a:gridCol w="1255475">
                  <a:extLst>
                    <a:ext uri="{9D8B030D-6E8A-4147-A177-3AD203B41FA5}">
                      <a16:colId xmlns:a16="http://schemas.microsoft.com/office/drawing/2014/main" val="20002"/>
                    </a:ext>
                  </a:extLst>
                </a:gridCol>
                <a:gridCol w="1255475">
                  <a:extLst>
                    <a:ext uri="{9D8B030D-6E8A-4147-A177-3AD203B41FA5}">
                      <a16:colId xmlns:a16="http://schemas.microsoft.com/office/drawing/2014/main" val="20003"/>
                    </a:ext>
                  </a:extLst>
                </a:gridCol>
                <a:gridCol w="1255475">
                  <a:extLst>
                    <a:ext uri="{9D8B030D-6E8A-4147-A177-3AD203B41FA5}">
                      <a16:colId xmlns:a16="http://schemas.microsoft.com/office/drawing/2014/main" val="20004"/>
                    </a:ext>
                  </a:extLst>
                </a:gridCol>
              </a:tblGrid>
              <a:tr h="890327">
                <a:tc gridSpan="5">
                  <a:txBody>
                    <a:bodyPr/>
                    <a:lstStyle/>
                    <a:p>
                      <a:pPr algn="ctr">
                        <a:lnSpc>
                          <a:spcPts val="2621"/>
                        </a:lnSpc>
                        <a:defRPr/>
                      </a:pPr>
                      <a:r>
                        <a:rPr lang="en-US" sz="1872" b="1">
                          <a:solidFill>
                            <a:srgbClr val="FFFFFF"/>
                          </a:solidFill>
                          <a:latin typeface="Lato Bold"/>
                          <a:ea typeface="Lato Bold"/>
                          <a:cs typeface="Lato Bold"/>
                          <a:sym typeface="Lato Bold"/>
                        </a:rPr>
                        <a:t>Number</a:t>
                      </a:r>
                      <a:endParaRPr lang="en-US" sz="1100"/>
                    </a:p>
                    <a:p>
                      <a:pPr algn="ctr">
                        <a:lnSpc>
                          <a:spcPts val="2621"/>
                        </a:lnSpc>
                      </a:pPr>
                      <a:r>
                        <a:rPr lang="en-US" sz="1872" b="1">
                          <a:solidFill>
                            <a:srgbClr val="FFFFFF"/>
                          </a:solidFill>
                          <a:latin typeface="Lato Bold"/>
                          <a:ea typeface="Lato Bold"/>
                          <a:cs typeface="Lato Bold"/>
                          <a:sym typeface="Lato Bold"/>
                        </a:rPr>
                        <a:t>  of Customer Group</a:t>
                      </a:r>
                    </a:p>
                  </a:txBody>
                  <a:tcPr marL="118891" marR="118891" marT="118891" marB="118891" anchor="ctr">
                    <a:lnL w="30285" cap="flat" cmpd="sng" algn="ctr">
                      <a:solidFill>
                        <a:srgbClr val="000000"/>
                      </a:solidFill>
                      <a:prstDash val="solid"/>
                      <a:round/>
                      <a:headEnd type="none" w="med" len="med"/>
                      <a:tailEnd type="none" w="med" len="med"/>
                    </a:lnL>
                    <a:lnR w="30285" cap="flat" cmpd="sng" algn="ctr">
                      <a:solidFill>
                        <a:srgbClr val="000000"/>
                      </a:solidFill>
                      <a:prstDash val="solid"/>
                      <a:round/>
                      <a:headEnd type="none" w="med" len="med"/>
                      <a:tailEnd type="none" w="med" len="med"/>
                    </a:lnR>
                    <a:lnT w="30285"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314D72"/>
                    </a:solidFill>
                  </a:tcPr>
                </a:tc>
                <a:tc hMerge="1">
                  <a:txBody>
                    <a:bodyPr/>
                    <a:lstStyle/>
                    <a:p>
                      <a:pPr algn="ctr">
                        <a:lnSpc>
                          <a:spcPts val="2621"/>
                        </a:lnSpc>
                        <a:defRPr/>
                      </a:pPr>
                      <a:r>
                        <a:rPr lang="en-US" sz="1872" b="1">
                          <a:solidFill>
                            <a:srgbClr val="FFFFFF"/>
                          </a:solidFill>
                          <a:latin typeface="Lato Bold"/>
                          <a:ea typeface="Lato Bold"/>
                          <a:cs typeface="Lato Bold"/>
                          <a:sym typeface="Lato Bold"/>
                        </a:rPr>
                        <a:t>Number</a:t>
                      </a:r>
                      <a:endParaRPr lang="en-US" sz="1100"/>
                    </a:p>
                    <a:p>
                      <a:pPr algn="ctr">
                        <a:lnSpc>
                          <a:spcPts val="2621"/>
                        </a:lnSpc>
                      </a:pPr>
                      <a:r>
                        <a:rPr lang="en-US" sz="1872" b="1">
                          <a:solidFill>
                            <a:srgbClr val="FFFFFF"/>
                          </a:solidFill>
                          <a:latin typeface="Lato Bold"/>
                          <a:ea typeface="Lato Bold"/>
                          <a:cs typeface="Lato Bold"/>
                          <a:sym typeface="Lato Bold"/>
                        </a:rPr>
                        <a:t>  of Customer Group</a:t>
                      </a:r>
                    </a:p>
                  </a:txBody>
                  <a:tcPr marL="118891" marR="118891" marT="118891" marB="118891" anchor="ctr">
                    <a:lnL w="30285" cap="flat" cmpd="sng" algn="ctr">
                      <a:solidFill>
                        <a:srgbClr val="000000"/>
                      </a:solidFill>
                      <a:prstDash val="solid"/>
                      <a:round/>
                      <a:headEnd type="none" w="med" len="med"/>
                      <a:tailEnd type="none" w="med" len="med"/>
                    </a:lnL>
                    <a:lnR w="30285" cap="flat" cmpd="sng" algn="ctr">
                      <a:solidFill>
                        <a:srgbClr val="000000"/>
                      </a:solidFill>
                      <a:prstDash val="solid"/>
                      <a:round/>
                      <a:headEnd type="none" w="med" len="med"/>
                      <a:tailEnd type="none" w="med" len="med"/>
                    </a:lnR>
                    <a:lnT w="30285"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314D72"/>
                    </a:solidFill>
                  </a:tcPr>
                </a:tc>
                <a:tc hMerge="1">
                  <a:txBody>
                    <a:bodyPr/>
                    <a:lstStyle/>
                    <a:p>
                      <a:pPr algn="ctr">
                        <a:lnSpc>
                          <a:spcPts val="2621"/>
                        </a:lnSpc>
                        <a:defRPr/>
                      </a:pPr>
                      <a:r>
                        <a:rPr lang="en-US" sz="1872" b="1">
                          <a:solidFill>
                            <a:srgbClr val="FFFFFF"/>
                          </a:solidFill>
                          <a:latin typeface="Lato Bold"/>
                          <a:ea typeface="Lato Bold"/>
                          <a:cs typeface="Lato Bold"/>
                          <a:sym typeface="Lato Bold"/>
                        </a:rPr>
                        <a:t>Number</a:t>
                      </a:r>
                      <a:endParaRPr lang="en-US" sz="1100"/>
                    </a:p>
                    <a:p>
                      <a:pPr algn="ctr">
                        <a:lnSpc>
                          <a:spcPts val="2621"/>
                        </a:lnSpc>
                      </a:pPr>
                      <a:r>
                        <a:rPr lang="en-US" sz="1872" b="1">
                          <a:solidFill>
                            <a:srgbClr val="FFFFFF"/>
                          </a:solidFill>
                          <a:latin typeface="Lato Bold"/>
                          <a:ea typeface="Lato Bold"/>
                          <a:cs typeface="Lato Bold"/>
                          <a:sym typeface="Lato Bold"/>
                        </a:rPr>
                        <a:t>  of Customer Group</a:t>
                      </a:r>
                    </a:p>
                  </a:txBody>
                  <a:tcPr marL="118891" marR="118891" marT="118891" marB="118891" anchor="ctr">
                    <a:lnL w="30285" cap="flat" cmpd="sng" algn="ctr">
                      <a:solidFill>
                        <a:srgbClr val="000000"/>
                      </a:solidFill>
                      <a:prstDash val="solid"/>
                      <a:round/>
                      <a:headEnd type="none" w="med" len="med"/>
                      <a:tailEnd type="none" w="med" len="med"/>
                    </a:lnL>
                    <a:lnR w="30285" cap="flat" cmpd="sng" algn="ctr">
                      <a:solidFill>
                        <a:srgbClr val="000000"/>
                      </a:solidFill>
                      <a:prstDash val="solid"/>
                      <a:round/>
                      <a:headEnd type="none" w="med" len="med"/>
                      <a:tailEnd type="none" w="med" len="med"/>
                    </a:lnR>
                    <a:lnT w="30285"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314D72"/>
                    </a:solidFill>
                  </a:tcPr>
                </a:tc>
                <a:tc hMerge="1">
                  <a:txBody>
                    <a:bodyPr/>
                    <a:lstStyle/>
                    <a:p>
                      <a:pPr algn="ctr">
                        <a:lnSpc>
                          <a:spcPts val="2621"/>
                        </a:lnSpc>
                        <a:defRPr/>
                      </a:pPr>
                      <a:r>
                        <a:rPr lang="en-US" sz="1872" b="1">
                          <a:solidFill>
                            <a:srgbClr val="FFFFFF"/>
                          </a:solidFill>
                          <a:latin typeface="Lato Bold"/>
                          <a:ea typeface="Lato Bold"/>
                          <a:cs typeface="Lato Bold"/>
                          <a:sym typeface="Lato Bold"/>
                        </a:rPr>
                        <a:t>Number</a:t>
                      </a:r>
                      <a:endParaRPr lang="en-US" sz="1100"/>
                    </a:p>
                    <a:p>
                      <a:pPr algn="ctr">
                        <a:lnSpc>
                          <a:spcPts val="2621"/>
                        </a:lnSpc>
                      </a:pPr>
                      <a:r>
                        <a:rPr lang="en-US" sz="1872" b="1">
                          <a:solidFill>
                            <a:srgbClr val="FFFFFF"/>
                          </a:solidFill>
                          <a:latin typeface="Lato Bold"/>
                          <a:ea typeface="Lato Bold"/>
                          <a:cs typeface="Lato Bold"/>
                          <a:sym typeface="Lato Bold"/>
                        </a:rPr>
                        <a:t>  of Customer Group</a:t>
                      </a:r>
                    </a:p>
                  </a:txBody>
                  <a:tcPr marL="118891" marR="118891" marT="118891" marB="118891" anchor="ctr">
                    <a:lnL w="30285" cap="flat" cmpd="sng" algn="ctr">
                      <a:solidFill>
                        <a:srgbClr val="000000"/>
                      </a:solidFill>
                      <a:prstDash val="solid"/>
                      <a:round/>
                      <a:headEnd type="none" w="med" len="med"/>
                      <a:tailEnd type="none" w="med" len="med"/>
                    </a:lnL>
                    <a:lnR w="30285" cap="flat" cmpd="sng" algn="ctr">
                      <a:solidFill>
                        <a:srgbClr val="000000"/>
                      </a:solidFill>
                      <a:prstDash val="solid"/>
                      <a:round/>
                      <a:headEnd type="none" w="med" len="med"/>
                      <a:tailEnd type="none" w="med" len="med"/>
                    </a:lnR>
                    <a:lnT w="30285"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314D72"/>
                    </a:solidFill>
                  </a:tcPr>
                </a:tc>
                <a:tc hMerge="1">
                  <a:txBody>
                    <a:bodyPr/>
                    <a:lstStyle/>
                    <a:p>
                      <a:pPr algn="ctr">
                        <a:lnSpc>
                          <a:spcPts val="2621"/>
                        </a:lnSpc>
                        <a:defRPr/>
                      </a:pPr>
                      <a:r>
                        <a:rPr lang="en-US" sz="1872" b="1">
                          <a:solidFill>
                            <a:srgbClr val="FFFFFF"/>
                          </a:solidFill>
                          <a:latin typeface="Lato Bold"/>
                          <a:ea typeface="Lato Bold"/>
                          <a:cs typeface="Lato Bold"/>
                          <a:sym typeface="Lato Bold"/>
                        </a:rPr>
                        <a:t>Number</a:t>
                      </a:r>
                      <a:endParaRPr lang="en-US" sz="1100"/>
                    </a:p>
                    <a:p>
                      <a:pPr algn="ctr">
                        <a:lnSpc>
                          <a:spcPts val="2621"/>
                        </a:lnSpc>
                      </a:pPr>
                      <a:r>
                        <a:rPr lang="en-US" sz="1872" b="1">
                          <a:solidFill>
                            <a:srgbClr val="FFFFFF"/>
                          </a:solidFill>
                          <a:latin typeface="Lato Bold"/>
                          <a:ea typeface="Lato Bold"/>
                          <a:cs typeface="Lato Bold"/>
                          <a:sym typeface="Lato Bold"/>
                        </a:rPr>
                        <a:t>  of Customer Group</a:t>
                      </a:r>
                    </a:p>
                  </a:txBody>
                  <a:tcPr marL="118891" marR="118891" marT="118891" marB="118891" anchor="ctr">
                    <a:lnL w="30285" cap="flat" cmpd="sng" algn="ctr">
                      <a:solidFill>
                        <a:srgbClr val="000000"/>
                      </a:solidFill>
                      <a:prstDash val="solid"/>
                      <a:round/>
                      <a:headEnd type="none" w="med" len="med"/>
                      <a:tailEnd type="none" w="med" len="med"/>
                    </a:lnL>
                    <a:lnR w="30285" cap="flat" cmpd="sng" algn="ctr">
                      <a:solidFill>
                        <a:srgbClr val="000000"/>
                      </a:solidFill>
                      <a:prstDash val="solid"/>
                      <a:round/>
                      <a:headEnd type="none" w="med" len="med"/>
                      <a:tailEnd type="none" w="med" len="med"/>
                    </a:lnR>
                    <a:lnT w="30285"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314D72"/>
                    </a:solidFill>
                  </a:tcPr>
                </a:tc>
                <a:extLst>
                  <a:ext uri="{0D108BD9-81ED-4DB2-BD59-A6C34878D82A}">
                    <a16:rowId xmlns:a16="http://schemas.microsoft.com/office/drawing/2014/main" val="10000"/>
                  </a:ext>
                </a:extLst>
              </a:tr>
              <a:tr h="667745">
                <a:tc>
                  <a:txBody>
                    <a:bodyPr/>
                    <a:lstStyle/>
                    <a:p>
                      <a:pPr algn="l">
                        <a:lnSpc>
                          <a:spcPts val="1747"/>
                        </a:lnSpc>
                        <a:defRPr/>
                      </a:pPr>
                      <a:r>
                        <a:rPr lang="en-US" sz="1248" b="1">
                          <a:solidFill>
                            <a:srgbClr val="000000"/>
                          </a:solidFill>
                          <a:latin typeface="Lato Bold"/>
                          <a:ea typeface="Lato Bold"/>
                          <a:cs typeface="Lato Bold"/>
                          <a:sym typeface="Lato Bold"/>
                        </a:rPr>
                        <a:t>Region</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CBCCD1"/>
                    </a:solidFill>
                  </a:tcPr>
                </a:tc>
                <a:tc>
                  <a:txBody>
                    <a:bodyPr/>
                    <a:lstStyle/>
                    <a:p>
                      <a:pPr algn="l">
                        <a:lnSpc>
                          <a:spcPts val="1747"/>
                        </a:lnSpc>
                        <a:defRPr/>
                      </a:pPr>
                      <a:r>
                        <a:rPr lang="en-US" sz="1248" b="1">
                          <a:solidFill>
                            <a:srgbClr val="000000"/>
                          </a:solidFill>
                          <a:latin typeface="Lato Bold"/>
                          <a:ea typeface="Lato Bold"/>
                          <a:cs typeface="Lato Bold"/>
                          <a:sym typeface="Lato Bold"/>
                        </a:rPr>
                        <a:t>Frequent</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CBCCD1"/>
                    </a:solidFill>
                  </a:tcPr>
                </a:tc>
                <a:tc>
                  <a:txBody>
                    <a:bodyPr/>
                    <a:lstStyle/>
                    <a:p>
                      <a:pPr algn="l">
                        <a:lnSpc>
                          <a:spcPts val="1747"/>
                        </a:lnSpc>
                        <a:defRPr/>
                      </a:pPr>
                      <a:r>
                        <a:rPr lang="en-US" sz="1248" b="1">
                          <a:solidFill>
                            <a:srgbClr val="000000"/>
                          </a:solidFill>
                          <a:latin typeface="Lato Bold"/>
                          <a:ea typeface="Lato Bold"/>
                          <a:cs typeface="Lato Bold"/>
                          <a:sym typeface="Lato Bold"/>
                        </a:rPr>
                        <a:t>Infrequent</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CBCCD1"/>
                    </a:solidFill>
                  </a:tcPr>
                </a:tc>
                <a:tc>
                  <a:txBody>
                    <a:bodyPr/>
                    <a:lstStyle/>
                    <a:p>
                      <a:pPr algn="l">
                        <a:lnSpc>
                          <a:spcPts val="1747"/>
                        </a:lnSpc>
                        <a:defRPr/>
                      </a:pPr>
                      <a:r>
                        <a:rPr lang="en-US" sz="1248" b="1">
                          <a:solidFill>
                            <a:srgbClr val="000000"/>
                          </a:solidFill>
                          <a:latin typeface="Lato Bold"/>
                          <a:ea typeface="Lato Bold"/>
                          <a:cs typeface="Lato Bold"/>
                          <a:sym typeface="Lato Bold"/>
                        </a:rPr>
                        <a:t>Moderate</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CBCCD1"/>
                    </a:solidFill>
                  </a:tcPr>
                </a:tc>
                <a:tc>
                  <a:txBody>
                    <a:bodyPr/>
                    <a:lstStyle/>
                    <a:p>
                      <a:pPr algn="just">
                        <a:lnSpc>
                          <a:spcPts val="1747"/>
                        </a:lnSpc>
                        <a:defRPr/>
                      </a:pPr>
                      <a:r>
                        <a:rPr lang="en-US" sz="1248" b="1">
                          <a:solidFill>
                            <a:srgbClr val="000000"/>
                          </a:solidFill>
                          <a:latin typeface="Lato Bold"/>
                          <a:ea typeface="Lato Bold"/>
                          <a:cs typeface="Lato Bold"/>
                          <a:sym typeface="Lato Bold"/>
                        </a:rPr>
                        <a:t>No Transactions</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CBCCD1"/>
                    </a:solidFill>
                  </a:tcPr>
                </a:tc>
                <a:extLst>
                  <a:ext uri="{0D108BD9-81ED-4DB2-BD59-A6C34878D82A}">
                    <a16:rowId xmlns:a16="http://schemas.microsoft.com/office/drawing/2014/main" val="10001"/>
                  </a:ext>
                </a:extLst>
              </a:tr>
              <a:tr h="436603">
                <a:tc>
                  <a:txBody>
                    <a:bodyPr/>
                    <a:lstStyle/>
                    <a:p>
                      <a:pPr algn="l">
                        <a:lnSpc>
                          <a:spcPts val="1497"/>
                        </a:lnSpc>
                        <a:defRPr/>
                      </a:pPr>
                      <a:r>
                        <a:rPr lang="en-US" sz="1069" b="1">
                          <a:solidFill>
                            <a:srgbClr val="000000"/>
                          </a:solidFill>
                          <a:latin typeface="Lato Bold"/>
                          <a:ea typeface="Lato Bold"/>
                          <a:cs typeface="Lato Bold"/>
                          <a:sym typeface="Lato Bold"/>
                        </a:rPr>
                        <a:t>Central</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309</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743</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889</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336</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36603">
                <a:tc>
                  <a:txBody>
                    <a:bodyPr/>
                    <a:lstStyle/>
                    <a:p>
                      <a:pPr algn="l">
                        <a:lnSpc>
                          <a:spcPts val="1497"/>
                        </a:lnSpc>
                        <a:defRPr/>
                      </a:pPr>
                      <a:r>
                        <a:rPr lang="en-US" sz="1069" b="1">
                          <a:solidFill>
                            <a:srgbClr val="000000"/>
                          </a:solidFill>
                          <a:latin typeface="Lato Bold"/>
                          <a:ea typeface="Lato Bold"/>
                          <a:cs typeface="Lato Bold"/>
                          <a:sym typeface="Lato Bold"/>
                        </a:rPr>
                        <a:t>East</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412</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821</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1064</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477</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36603">
                <a:tc>
                  <a:txBody>
                    <a:bodyPr/>
                    <a:lstStyle/>
                    <a:p>
                      <a:pPr algn="l">
                        <a:lnSpc>
                          <a:spcPts val="1497"/>
                        </a:lnSpc>
                        <a:defRPr/>
                      </a:pPr>
                      <a:r>
                        <a:rPr lang="en-US" sz="1069" b="1">
                          <a:solidFill>
                            <a:srgbClr val="000000"/>
                          </a:solidFill>
                          <a:latin typeface="Lato Bold"/>
                          <a:ea typeface="Lato Bold"/>
                          <a:cs typeface="Lato Bold"/>
                          <a:sym typeface="Lato Bold"/>
                        </a:rPr>
                        <a:t>South</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174</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564</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602</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258</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36603">
                <a:tc>
                  <a:txBody>
                    <a:bodyPr/>
                    <a:lstStyle/>
                    <a:p>
                      <a:pPr algn="l">
                        <a:lnSpc>
                          <a:spcPts val="1497"/>
                        </a:lnSpc>
                        <a:defRPr/>
                      </a:pPr>
                      <a:r>
                        <a:rPr lang="en-US" sz="1069" b="1">
                          <a:solidFill>
                            <a:srgbClr val="000000"/>
                          </a:solidFill>
                          <a:latin typeface="Lato Bold"/>
                          <a:ea typeface="Lato Bold"/>
                          <a:cs typeface="Lato Bold"/>
                          <a:sym typeface="Lato Bold"/>
                        </a:rPr>
                        <a:t>West</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399</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1049</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1218</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tc>
                  <a:txBody>
                    <a:bodyPr/>
                    <a:lstStyle/>
                    <a:p>
                      <a:pPr algn="ctr">
                        <a:lnSpc>
                          <a:spcPts val="1497"/>
                        </a:lnSpc>
                        <a:defRPr/>
                      </a:pPr>
                      <a:r>
                        <a:rPr lang="en-US" sz="1069" b="1">
                          <a:solidFill>
                            <a:srgbClr val="000000"/>
                          </a:solidFill>
                          <a:latin typeface="Lato Bold"/>
                          <a:ea typeface="Lato Bold"/>
                          <a:cs typeface="Lato Bold"/>
                          <a:sym typeface="Lato Bold"/>
                        </a:rPr>
                        <a:t>474</a:t>
                      </a:r>
                      <a:endParaRPr lang="en-US" sz="1100"/>
                    </a:p>
                  </a:txBody>
                  <a:tcPr marL="118891" marR="118891" marT="118891" marB="118891" anchor="ctr">
                    <a:lnL w="22714" cap="flat" cmpd="sng" algn="ctr">
                      <a:solidFill>
                        <a:srgbClr val="000000"/>
                      </a:solidFill>
                      <a:prstDash val="solid"/>
                      <a:round/>
                      <a:headEnd type="none" w="med" len="med"/>
                      <a:tailEnd type="none" w="med" len="med"/>
                    </a:lnL>
                    <a:lnR w="22714" cap="flat" cmpd="sng" algn="ctr">
                      <a:solidFill>
                        <a:srgbClr val="000000"/>
                      </a:solidFill>
                      <a:prstDash val="solid"/>
                      <a:round/>
                      <a:headEnd type="none" w="med" len="med"/>
                      <a:tailEnd type="none" w="med" len="med"/>
                    </a:lnR>
                    <a:lnT w="22714" cap="flat" cmpd="sng" algn="ctr">
                      <a:solidFill>
                        <a:srgbClr val="000000"/>
                      </a:solidFill>
                      <a:prstDash val="solid"/>
                      <a:round/>
                      <a:headEnd type="none" w="med" len="med"/>
                      <a:tailEnd type="none" w="med" len="med"/>
                    </a:lnT>
                    <a:lnB w="22714"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pSp>
        <p:nvGrpSpPr>
          <p:cNvPr id="10" name="Group 10"/>
          <p:cNvGrpSpPr/>
          <p:nvPr/>
        </p:nvGrpSpPr>
        <p:grpSpPr>
          <a:xfrm>
            <a:off x="9048847" y="2153064"/>
            <a:ext cx="6350340" cy="3813802"/>
            <a:chOff x="0" y="0"/>
            <a:chExt cx="1980907" cy="1189667"/>
          </a:xfrm>
        </p:grpSpPr>
        <p:sp>
          <p:nvSpPr>
            <p:cNvPr id="11" name="Freeform 11"/>
            <p:cNvSpPr/>
            <p:nvPr/>
          </p:nvSpPr>
          <p:spPr>
            <a:xfrm>
              <a:off x="0" y="0"/>
              <a:ext cx="1980907" cy="1189667"/>
            </a:xfrm>
            <a:custGeom>
              <a:avLst/>
              <a:gdLst/>
              <a:ahLst/>
              <a:cxnLst/>
              <a:rect l="l" t="t" r="r" b="b"/>
              <a:pathLst>
                <a:path w="1980907" h="1189667">
                  <a:moveTo>
                    <a:pt x="1980907" y="0"/>
                  </a:moveTo>
                  <a:lnTo>
                    <a:pt x="0" y="0"/>
                  </a:lnTo>
                  <a:lnTo>
                    <a:pt x="0" y="1001707"/>
                  </a:lnTo>
                  <a:lnTo>
                    <a:pt x="157480" y="1001707"/>
                  </a:lnTo>
                  <a:lnTo>
                    <a:pt x="157480" y="1189667"/>
                  </a:lnTo>
                  <a:lnTo>
                    <a:pt x="463550" y="1001707"/>
                  </a:lnTo>
                  <a:lnTo>
                    <a:pt x="1980907" y="1001707"/>
                  </a:lnTo>
                  <a:lnTo>
                    <a:pt x="1980907" y="0"/>
                  </a:lnTo>
                  <a:close/>
                </a:path>
              </a:pathLst>
            </a:custGeom>
            <a:solidFill>
              <a:srgbClr val="FFFFFF">
                <a:alpha val="29804"/>
              </a:srgbClr>
            </a:solidFill>
          </p:spPr>
        </p:sp>
        <p:sp>
          <p:nvSpPr>
            <p:cNvPr id="12" name="TextBox 12"/>
            <p:cNvSpPr txBox="1"/>
            <p:nvPr/>
          </p:nvSpPr>
          <p:spPr>
            <a:xfrm>
              <a:off x="0" y="-38100"/>
              <a:ext cx="1980907" cy="1037267"/>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1028700"/>
            <a:ext cx="6088044" cy="1374574"/>
          </a:xfrm>
          <a:custGeom>
            <a:avLst/>
            <a:gdLst/>
            <a:ahLst/>
            <a:cxnLst/>
            <a:rect l="l" t="t" r="r" b="b"/>
            <a:pathLst>
              <a:path w="6088044" h="1374574">
                <a:moveTo>
                  <a:pt x="0" y="0"/>
                </a:moveTo>
                <a:lnTo>
                  <a:pt x="6088044" y="0"/>
                </a:lnTo>
                <a:lnTo>
                  <a:pt x="6088044" y="1374574"/>
                </a:lnTo>
                <a:lnTo>
                  <a:pt x="0" y="1374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2163968" y="1140895"/>
            <a:ext cx="4547497" cy="887656"/>
          </a:xfrm>
          <a:prstGeom prst="rect">
            <a:avLst/>
          </a:prstGeom>
        </p:spPr>
        <p:txBody>
          <a:bodyPr lIns="0" tIns="0" rIns="0" bIns="0" rtlCol="0" anchor="t">
            <a:spAutoFit/>
          </a:bodyPr>
          <a:lstStyle/>
          <a:p>
            <a:pPr algn="l">
              <a:lnSpc>
                <a:spcPts val="3509"/>
              </a:lnSpc>
            </a:pPr>
            <a:r>
              <a:rPr lang="en-US" sz="3000" b="1">
                <a:solidFill>
                  <a:srgbClr val="000000"/>
                </a:solidFill>
                <a:latin typeface="Lato Heavy"/>
                <a:ea typeface="Lato Heavy"/>
                <a:cs typeface="Lato Heavy"/>
                <a:sym typeface="Lato Heavy"/>
              </a:rPr>
              <a:t>Comparison of Customer Retention Rates</a:t>
            </a:r>
          </a:p>
        </p:txBody>
      </p:sp>
      <p:sp>
        <p:nvSpPr>
          <p:cNvPr id="15" name="TextBox 15"/>
          <p:cNvSpPr txBox="1"/>
          <p:nvPr/>
        </p:nvSpPr>
        <p:spPr>
          <a:xfrm>
            <a:off x="9211453" y="3805818"/>
            <a:ext cx="5961694" cy="1337682"/>
          </a:xfrm>
          <a:prstGeom prst="rect">
            <a:avLst/>
          </a:prstGeom>
        </p:spPr>
        <p:txBody>
          <a:bodyPr lIns="0" tIns="0" rIns="0" bIns="0" rtlCol="0" anchor="t">
            <a:spAutoFit/>
          </a:bodyPr>
          <a:lstStyle/>
          <a:p>
            <a:pPr algn="just">
              <a:lnSpc>
                <a:spcPts val="2100"/>
              </a:lnSpc>
            </a:pPr>
            <a:r>
              <a:rPr lang="en-US" sz="1400">
                <a:solidFill>
                  <a:srgbClr val="FFFFFF"/>
                </a:solidFill>
                <a:latin typeface="Lato"/>
                <a:ea typeface="Lato"/>
                <a:cs typeface="Lato"/>
                <a:sym typeface="Lato"/>
              </a:rPr>
              <a:t>The difference in total sales between regions is influenced by customer purchasing power. The West and East regions, with higher total sales, likely have customers with greater purchasing power compared to Central and South. Although the Frequent group is smaller, income plays a role in this disparity.</a:t>
            </a:r>
          </a:p>
        </p:txBody>
      </p:sp>
      <p:sp>
        <p:nvSpPr>
          <p:cNvPr id="16" name="TextBox 16"/>
          <p:cNvSpPr txBox="1"/>
          <p:nvPr/>
        </p:nvSpPr>
        <p:spPr>
          <a:xfrm>
            <a:off x="9211453" y="2319127"/>
            <a:ext cx="5961694" cy="1337682"/>
          </a:xfrm>
          <a:prstGeom prst="rect">
            <a:avLst/>
          </a:prstGeom>
        </p:spPr>
        <p:txBody>
          <a:bodyPr lIns="0" tIns="0" rIns="0" bIns="0" rtlCol="0" anchor="t">
            <a:spAutoFit/>
          </a:bodyPr>
          <a:lstStyle/>
          <a:p>
            <a:pPr algn="just">
              <a:lnSpc>
                <a:spcPts val="2100"/>
              </a:lnSpc>
            </a:pPr>
            <a:r>
              <a:rPr lang="en-US" sz="1400">
                <a:solidFill>
                  <a:srgbClr val="FFFFFF"/>
                </a:solidFill>
                <a:latin typeface="Lato"/>
                <a:ea typeface="Lato"/>
                <a:cs typeface="Lato"/>
                <a:sym typeface="Lato"/>
              </a:rPr>
              <a:t>The difference in total sales between regions is influenced by customer income or purchasing power. The West and East regions, with higher total sales, likely have customers with greater purchasing power compared to Central and South. Although the Frequent group is smaller, income plays a role in this disparity.</a:t>
            </a:r>
          </a:p>
        </p:txBody>
      </p:sp>
      <p:sp>
        <p:nvSpPr>
          <p:cNvPr id="17" name="Freeform 17"/>
          <p:cNvSpPr/>
          <p:nvPr/>
        </p:nvSpPr>
        <p:spPr>
          <a:xfrm>
            <a:off x="14356449" y="7244851"/>
            <a:ext cx="3661122" cy="2705801"/>
          </a:xfrm>
          <a:custGeom>
            <a:avLst/>
            <a:gdLst/>
            <a:ahLst/>
            <a:cxnLst/>
            <a:rect l="l" t="t" r="r" b="b"/>
            <a:pathLst>
              <a:path w="3661122" h="2705801">
                <a:moveTo>
                  <a:pt x="0" y="0"/>
                </a:moveTo>
                <a:lnTo>
                  <a:pt x="3661122" y="0"/>
                </a:lnTo>
                <a:lnTo>
                  <a:pt x="3661122" y="2705802"/>
                </a:lnTo>
                <a:lnTo>
                  <a:pt x="0" y="27058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861" y="-262403"/>
            <a:ext cx="18356861" cy="3086100"/>
            <a:chOff x="0" y="0"/>
            <a:chExt cx="4922773" cy="812800"/>
          </a:xfrm>
        </p:grpSpPr>
        <p:sp>
          <p:nvSpPr>
            <p:cNvPr id="3" name="Freeform 3"/>
            <p:cNvSpPr/>
            <p:nvPr/>
          </p:nvSpPr>
          <p:spPr>
            <a:xfrm>
              <a:off x="0" y="0"/>
              <a:ext cx="4922774" cy="812800"/>
            </a:xfrm>
            <a:custGeom>
              <a:avLst/>
              <a:gdLst/>
              <a:ahLst/>
              <a:cxnLst/>
              <a:rect l="l" t="t" r="r" b="b"/>
              <a:pathLst>
                <a:path w="4922774" h="812800">
                  <a:moveTo>
                    <a:pt x="21124" y="0"/>
                  </a:moveTo>
                  <a:lnTo>
                    <a:pt x="4901649" y="0"/>
                  </a:lnTo>
                  <a:cubicBezTo>
                    <a:pt x="4913316" y="0"/>
                    <a:pt x="4922774" y="9458"/>
                    <a:pt x="4922774" y="21124"/>
                  </a:cubicBezTo>
                  <a:lnTo>
                    <a:pt x="4922774" y="791676"/>
                  </a:lnTo>
                  <a:cubicBezTo>
                    <a:pt x="4922774" y="803342"/>
                    <a:pt x="4913316" y="812800"/>
                    <a:pt x="4901649" y="812800"/>
                  </a:cubicBezTo>
                  <a:lnTo>
                    <a:pt x="21124" y="812800"/>
                  </a:lnTo>
                  <a:cubicBezTo>
                    <a:pt x="9458" y="812800"/>
                    <a:pt x="0" y="803342"/>
                    <a:pt x="0" y="791676"/>
                  </a:cubicBezTo>
                  <a:lnTo>
                    <a:pt x="0" y="21124"/>
                  </a:lnTo>
                  <a:cubicBezTo>
                    <a:pt x="0" y="9458"/>
                    <a:pt x="9458" y="0"/>
                    <a:pt x="21124" y="0"/>
                  </a:cubicBezTo>
                  <a:close/>
                </a:path>
              </a:pathLst>
            </a:custGeom>
            <a:gradFill rotWithShape="1">
              <a:gsLst>
                <a:gs pos="0">
                  <a:srgbClr val="A6A6A6">
                    <a:alpha val="100000"/>
                  </a:srgbClr>
                </a:gs>
                <a:gs pos="100000">
                  <a:srgbClr val="FFFFFF">
                    <a:alpha val="100000"/>
                  </a:srgbClr>
                </a:gs>
              </a:gsLst>
              <a:lin ang="0"/>
            </a:gradFill>
          </p:spPr>
        </p:sp>
        <p:sp>
          <p:nvSpPr>
            <p:cNvPr id="4" name="TextBox 4"/>
            <p:cNvSpPr txBox="1"/>
            <p:nvPr/>
          </p:nvSpPr>
          <p:spPr>
            <a:xfrm>
              <a:off x="0" y="-38100"/>
              <a:ext cx="4922773"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8861" y="1643533"/>
            <a:ext cx="18356861" cy="8728047"/>
          </a:xfrm>
          <a:custGeom>
            <a:avLst/>
            <a:gdLst/>
            <a:ahLst/>
            <a:cxnLst/>
            <a:rect l="l" t="t" r="r" b="b"/>
            <a:pathLst>
              <a:path w="18356861" h="8728047">
                <a:moveTo>
                  <a:pt x="0" y="0"/>
                </a:moveTo>
                <a:lnTo>
                  <a:pt x="18356861" y="0"/>
                </a:lnTo>
                <a:lnTo>
                  <a:pt x="18356861" y="8728047"/>
                </a:lnTo>
                <a:lnTo>
                  <a:pt x="0" y="8728047"/>
                </a:lnTo>
                <a:lnTo>
                  <a:pt x="0" y="0"/>
                </a:lnTo>
                <a:close/>
              </a:path>
            </a:pathLst>
          </a:custGeom>
          <a:blipFill>
            <a:blip r:embed="rId2"/>
            <a:stretch>
              <a:fillRect t="-12147" b="-10451"/>
            </a:stretch>
          </a:blipFill>
        </p:spPr>
      </p:sp>
      <p:grpSp>
        <p:nvGrpSpPr>
          <p:cNvPr id="6" name="Group 6"/>
          <p:cNvGrpSpPr/>
          <p:nvPr/>
        </p:nvGrpSpPr>
        <p:grpSpPr>
          <a:xfrm>
            <a:off x="18177932" y="8597752"/>
            <a:ext cx="110068" cy="660548"/>
            <a:chOff x="0" y="0"/>
            <a:chExt cx="28989" cy="173972"/>
          </a:xfrm>
        </p:grpSpPr>
        <p:sp>
          <p:nvSpPr>
            <p:cNvPr id="7" name="Freeform 7"/>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14D72"/>
            </a:solidFill>
          </p:spPr>
        </p:sp>
        <p:sp>
          <p:nvSpPr>
            <p:cNvPr id="8" name="TextBox 8"/>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105554" y="4470311"/>
            <a:ext cx="8063982" cy="4787989"/>
          </a:xfrm>
          <a:custGeom>
            <a:avLst/>
            <a:gdLst/>
            <a:ahLst/>
            <a:cxnLst/>
            <a:rect l="l" t="t" r="r" b="b"/>
            <a:pathLst>
              <a:path w="8063982" h="4787989">
                <a:moveTo>
                  <a:pt x="0" y="0"/>
                </a:moveTo>
                <a:lnTo>
                  <a:pt x="8063981" y="0"/>
                </a:lnTo>
                <a:lnTo>
                  <a:pt x="8063981" y="4787989"/>
                </a:lnTo>
                <a:lnTo>
                  <a:pt x="0" y="4787989"/>
                </a:lnTo>
                <a:lnTo>
                  <a:pt x="0" y="0"/>
                </a:lnTo>
                <a:close/>
              </a:path>
            </a:pathLst>
          </a:custGeom>
          <a:blipFill>
            <a:blip r:embed="rId3"/>
            <a:stretch>
              <a:fillRect/>
            </a:stretch>
          </a:blipFill>
        </p:spPr>
      </p:sp>
      <p:grpSp>
        <p:nvGrpSpPr>
          <p:cNvPr id="10" name="Group 10"/>
          <p:cNvGrpSpPr/>
          <p:nvPr/>
        </p:nvGrpSpPr>
        <p:grpSpPr>
          <a:xfrm>
            <a:off x="10441097" y="2276532"/>
            <a:ext cx="4523964" cy="3466711"/>
            <a:chOff x="0" y="0"/>
            <a:chExt cx="1191497" cy="913043"/>
          </a:xfrm>
        </p:grpSpPr>
        <p:sp>
          <p:nvSpPr>
            <p:cNvPr id="11" name="Freeform 11"/>
            <p:cNvSpPr/>
            <p:nvPr/>
          </p:nvSpPr>
          <p:spPr>
            <a:xfrm>
              <a:off x="0" y="0"/>
              <a:ext cx="1191497" cy="913043"/>
            </a:xfrm>
            <a:custGeom>
              <a:avLst/>
              <a:gdLst/>
              <a:ahLst/>
              <a:cxnLst/>
              <a:rect l="l" t="t" r="r" b="b"/>
              <a:pathLst>
                <a:path w="1191497" h="913043">
                  <a:moveTo>
                    <a:pt x="1191497" y="0"/>
                  </a:moveTo>
                  <a:lnTo>
                    <a:pt x="0" y="0"/>
                  </a:lnTo>
                  <a:lnTo>
                    <a:pt x="0" y="725083"/>
                  </a:lnTo>
                  <a:lnTo>
                    <a:pt x="157480" y="725083"/>
                  </a:lnTo>
                  <a:lnTo>
                    <a:pt x="157480" y="913043"/>
                  </a:lnTo>
                  <a:lnTo>
                    <a:pt x="463550" y="725083"/>
                  </a:lnTo>
                  <a:lnTo>
                    <a:pt x="1191497" y="725083"/>
                  </a:lnTo>
                  <a:lnTo>
                    <a:pt x="1191497" y="0"/>
                  </a:lnTo>
                  <a:close/>
                </a:path>
              </a:pathLst>
            </a:custGeom>
            <a:solidFill>
              <a:srgbClr val="FFFFFF">
                <a:alpha val="29804"/>
              </a:srgbClr>
            </a:solidFill>
          </p:spPr>
        </p:sp>
        <p:sp>
          <p:nvSpPr>
            <p:cNvPr id="12" name="TextBox 12"/>
            <p:cNvSpPr txBox="1"/>
            <p:nvPr/>
          </p:nvSpPr>
          <p:spPr>
            <a:xfrm>
              <a:off x="0" y="-38100"/>
              <a:ext cx="1191497" cy="760643"/>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1028700"/>
            <a:ext cx="6932279" cy="1565188"/>
          </a:xfrm>
          <a:custGeom>
            <a:avLst/>
            <a:gdLst/>
            <a:ahLst/>
            <a:cxnLst/>
            <a:rect l="l" t="t" r="r" b="b"/>
            <a:pathLst>
              <a:path w="6932279" h="1565188">
                <a:moveTo>
                  <a:pt x="0" y="0"/>
                </a:moveTo>
                <a:lnTo>
                  <a:pt x="6932279" y="0"/>
                </a:lnTo>
                <a:lnTo>
                  <a:pt x="6932279" y="1565188"/>
                </a:lnTo>
                <a:lnTo>
                  <a:pt x="0" y="1565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2041763" y="1199705"/>
            <a:ext cx="5571854" cy="887656"/>
          </a:xfrm>
          <a:prstGeom prst="rect">
            <a:avLst/>
          </a:prstGeom>
        </p:spPr>
        <p:txBody>
          <a:bodyPr lIns="0" tIns="0" rIns="0" bIns="0" rtlCol="0" anchor="t">
            <a:spAutoFit/>
          </a:bodyPr>
          <a:lstStyle/>
          <a:p>
            <a:pPr algn="l">
              <a:lnSpc>
                <a:spcPts val="3509"/>
              </a:lnSpc>
            </a:pPr>
            <a:r>
              <a:rPr lang="en-US" sz="3000" b="1">
                <a:solidFill>
                  <a:srgbClr val="000000"/>
                </a:solidFill>
                <a:latin typeface="Lato Heavy"/>
                <a:ea typeface="Lato Heavy"/>
                <a:cs typeface="Lato Heavy"/>
                <a:sym typeface="Lato Heavy"/>
              </a:rPr>
              <a:t>Sales Performance Per Segment by Quarter</a:t>
            </a:r>
          </a:p>
        </p:txBody>
      </p:sp>
      <p:sp>
        <p:nvSpPr>
          <p:cNvPr id="15" name="TextBox 15"/>
          <p:cNvSpPr txBox="1"/>
          <p:nvPr/>
        </p:nvSpPr>
        <p:spPr>
          <a:xfrm>
            <a:off x="10774199" y="2413191"/>
            <a:ext cx="3910623" cy="1070908"/>
          </a:xfrm>
          <a:prstGeom prst="rect">
            <a:avLst/>
          </a:prstGeom>
        </p:spPr>
        <p:txBody>
          <a:bodyPr lIns="0" tIns="0" rIns="0" bIns="0" rtlCol="0" anchor="t">
            <a:spAutoFit/>
          </a:bodyPr>
          <a:lstStyle/>
          <a:p>
            <a:pPr algn="just">
              <a:lnSpc>
                <a:spcPts val="2100"/>
              </a:lnSpc>
            </a:pPr>
            <a:r>
              <a:rPr lang="en-US" sz="1400">
                <a:solidFill>
                  <a:srgbClr val="FFFFFF"/>
                </a:solidFill>
                <a:latin typeface="Lato"/>
                <a:ea typeface="Lato"/>
                <a:cs typeface="Lato"/>
                <a:sym typeface="Lato"/>
              </a:rPr>
              <a:t>The consumer segment has consistently shown strong growth quarter over quarter, indicating a stable increase in demand for products sold to individual consumers.</a:t>
            </a:r>
          </a:p>
        </p:txBody>
      </p:sp>
      <p:sp>
        <p:nvSpPr>
          <p:cNvPr id="16" name="TextBox 16"/>
          <p:cNvSpPr txBox="1"/>
          <p:nvPr/>
        </p:nvSpPr>
        <p:spPr>
          <a:xfrm>
            <a:off x="10774199" y="3737697"/>
            <a:ext cx="3910623" cy="1070908"/>
          </a:xfrm>
          <a:prstGeom prst="rect">
            <a:avLst/>
          </a:prstGeom>
        </p:spPr>
        <p:txBody>
          <a:bodyPr lIns="0" tIns="0" rIns="0" bIns="0" rtlCol="0" anchor="t">
            <a:spAutoFit/>
          </a:bodyPr>
          <a:lstStyle/>
          <a:p>
            <a:pPr algn="just">
              <a:lnSpc>
                <a:spcPts val="2100"/>
              </a:lnSpc>
            </a:pPr>
            <a:r>
              <a:rPr lang="en-US" sz="1400">
                <a:solidFill>
                  <a:srgbClr val="FFFFFF"/>
                </a:solidFill>
                <a:latin typeface="Lato"/>
                <a:ea typeface="Lato"/>
                <a:cs typeface="Lato"/>
                <a:sym typeface="Lato"/>
              </a:rPr>
              <a:t>The corporate segment has exhibited significant fluctuations in sales. There was a revenue increase in the third quarter, followed by a sharp rise in the fourth quarter.</a:t>
            </a:r>
          </a:p>
        </p:txBody>
      </p:sp>
      <p:sp>
        <p:nvSpPr>
          <p:cNvPr id="17" name="Freeform 17"/>
          <p:cNvSpPr/>
          <p:nvPr/>
        </p:nvSpPr>
        <p:spPr>
          <a:xfrm>
            <a:off x="14823707" y="7164338"/>
            <a:ext cx="3111778" cy="2705801"/>
          </a:xfrm>
          <a:custGeom>
            <a:avLst/>
            <a:gdLst/>
            <a:ahLst/>
            <a:cxnLst/>
            <a:rect l="l" t="t" r="r" b="b"/>
            <a:pathLst>
              <a:path w="3111778" h="2705801">
                <a:moveTo>
                  <a:pt x="0" y="0"/>
                </a:moveTo>
                <a:lnTo>
                  <a:pt x="3111778" y="0"/>
                </a:lnTo>
                <a:lnTo>
                  <a:pt x="3111778" y="2705801"/>
                </a:lnTo>
                <a:lnTo>
                  <a:pt x="0" y="2705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39184"/>
            <a:ext cx="18418767" cy="3086100"/>
            <a:chOff x="0" y="0"/>
            <a:chExt cx="4951250" cy="812800"/>
          </a:xfrm>
        </p:grpSpPr>
        <p:sp>
          <p:nvSpPr>
            <p:cNvPr id="3" name="Freeform 3"/>
            <p:cNvSpPr/>
            <p:nvPr/>
          </p:nvSpPr>
          <p:spPr>
            <a:xfrm>
              <a:off x="0" y="0"/>
              <a:ext cx="4951250" cy="812800"/>
            </a:xfrm>
            <a:custGeom>
              <a:avLst/>
              <a:gdLst/>
              <a:ahLst/>
              <a:cxnLst/>
              <a:rect l="l" t="t" r="r" b="b"/>
              <a:pathLst>
                <a:path w="4951250" h="812800">
                  <a:moveTo>
                    <a:pt x="21003" y="0"/>
                  </a:moveTo>
                  <a:lnTo>
                    <a:pt x="4930247" y="0"/>
                  </a:lnTo>
                  <a:cubicBezTo>
                    <a:pt x="4935817" y="0"/>
                    <a:pt x="4941159" y="2213"/>
                    <a:pt x="4945098" y="6152"/>
                  </a:cubicBezTo>
                  <a:cubicBezTo>
                    <a:pt x="4949037" y="10090"/>
                    <a:pt x="4951250" y="15433"/>
                    <a:pt x="4951250" y="21003"/>
                  </a:cubicBezTo>
                  <a:lnTo>
                    <a:pt x="4951250" y="791797"/>
                  </a:lnTo>
                  <a:cubicBezTo>
                    <a:pt x="4951250" y="803397"/>
                    <a:pt x="4941846" y="812800"/>
                    <a:pt x="4930247" y="812800"/>
                  </a:cubicBezTo>
                  <a:lnTo>
                    <a:pt x="21003" y="812800"/>
                  </a:lnTo>
                  <a:cubicBezTo>
                    <a:pt x="9403" y="812800"/>
                    <a:pt x="0" y="803397"/>
                    <a:pt x="0" y="791797"/>
                  </a:cubicBezTo>
                  <a:lnTo>
                    <a:pt x="0" y="21003"/>
                  </a:lnTo>
                  <a:cubicBezTo>
                    <a:pt x="0" y="9403"/>
                    <a:pt x="9403" y="0"/>
                    <a:pt x="21003" y="0"/>
                  </a:cubicBezTo>
                  <a:close/>
                </a:path>
              </a:pathLst>
            </a:custGeom>
            <a:gradFill rotWithShape="1">
              <a:gsLst>
                <a:gs pos="0">
                  <a:srgbClr val="A6A6A6">
                    <a:alpha val="100000"/>
                  </a:srgbClr>
                </a:gs>
                <a:gs pos="100000">
                  <a:srgbClr val="FFFFFF">
                    <a:alpha val="100000"/>
                  </a:srgbClr>
                </a:gs>
              </a:gsLst>
              <a:lin ang="0"/>
            </a:gradFill>
          </p:spPr>
        </p:sp>
        <p:sp>
          <p:nvSpPr>
            <p:cNvPr id="4" name="TextBox 4"/>
            <p:cNvSpPr txBox="1"/>
            <p:nvPr/>
          </p:nvSpPr>
          <p:spPr>
            <a:xfrm>
              <a:off x="0" y="-38100"/>
              <a:ext cx="495125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1645822"/>
            <a:ext cx="18418766" cy="8601009"/>
          </a:xfrm>
          <a:custGeom>
            <a:avLst/>
            <a:gdLst/>
            <a:ahLst/>
            <a:cxnLst/>
            <a:rect l="l" t="t" r="r" b="b"/>
            <a:pathLst>
              <a:path w="18418766" h="8601009">
                <a:moveTo>
                  <a:pt x="0" y="0"/>
                </a:moveTo>
                <a:lnTo>
                  <a:pt x="18418766" y="0"/>
                </a:lnTo>
                <a:lnTo>
                  <a:pt x="18418766" y="8601010"/>
                </a:lnTo>
                <a:lnTo>
                  <a:pt x="0" y="8601010"/>
                </a:lnTo>
                <a:lnTo>
                  <a:pt x="0" y="0"/>
                </a:lnTo>
                <a:close/>
              </a:path>
            </a:pathLst>
          </a:custGeom>
          <a:blipFill>
            <a:blip r:embed="rId2"/>
            <a:stretch>
              <a:fillRect t="-19312" b="-23630"/>
            </a:stretch>
          </a:blipFill>
        </p:spPr>
      </p:sp>
      <p:grpSp>
        <p:nvGrpSpPr>
          <p:cNvPr id="6" name="Group 6"/>
          <p:cNvGrpSpPr/>
          <p:nvPr/>
        </p:nvGrpSpPr>
        <p:grpSpPr>
          <a:xfrm>
            <a:off x="2184321" y="3719324"/>
            <a:ext cx="14370484" cy="4825416"/>
            <a:chOff x="0" y="0"/>
            <a:chExt cx="3784819" cy="1270891"/>
          </a:xfrm>
        </p:grpSpPr>
        <p:sp>
          <p:nvSpPr>
            <p:cNvPr id="7" name="Freeform 7"/>
            <p:cNvSpPr/>
            <p:nvPr/>
          </p:nvSpPr>
          <p:spPr>
            <a:xfrm>
              <a:off x="0" y="0"/>
              <a:ext cx="3784830" cy="1270892"/>
            </a:xfrm>
            <a:custGeom>
              <a:avLst/>
              <a:gdLst/>
              <a:ahLst/>
              <a:cxnLst/>
              <a:rect l="l" t="t" r="r" b="b"/>
              <a:pathLst>
                <a:path w="3784830" h="1270892">
                  <a:moveTo>
                    <a:pt x="3451760" y="0"/>
                  </a:moveTo>
                  <a:lnTo>
                    <a:pt x="282407" y="0"/>
                  </a:lnTo>
                  <a:cubicBezTo>
                    <a:pt x="126426" y="0"/>
                    <a:pt x="0" y="123512"/>
                    <a:pt x="0" y="580578"/>
                  </a:cubicBezTo>
                  <a:cubicBezTo>
                    <a:pt x="0" y="945860"/>
                    <a:pt x="66279" y="1041001"/>
                    <a:pt x="162037" y="1085143"/>
                  </a:cubicBezTo>
                  <a:lnTo>
                    <a:pt x="162037" y="1270892"/>
                  </a:lnTo>
                  <a:lnTo>
                    <a:pt x="353844" y="1111424"/>
                  </a:lnTo>
                  <a:lnTo>
                    <a:pt x="3451760" y="1111424"/>
                  </a:lnTo>
                  <a:cubicBezTo>
                    <a:pt x="3658381" y="1111424"/>
                    <a:pt x="3784819" y="987911"/>
                    <a:pt x="3784819" y="580478"/>
                  </a:cubicBezTo>
                  <a:cubicBezTo>
                    <a:pt x="3784830" y="123512"/>
                    <a:pt x="3658381" y="0"/>
                    <a:pt x="3451760" y="0"/>
                  </a:cubicBezTo>
                  <a:close/>
                </a:path>
              </a:pathLst>
            </a:custGeom>
            <a:solidFill>
              <a:srgbClr val="FFFFFF">
                <a:alpha val="44706"/>
              </a:srgbClr>
            </a:solidFill>
          </p:spPr>
        </p:sp>
        <p:sp>
          <p:nvSpPr>
            <p:cNvPr id="8" name="TextBox 8"/>
            <p:cNvSpPr txBox="1"/>
            <p:nvPr/>
          </p:nvSpPr>
          <p:spPr>
            <a:xfrm>
              <a:off x="0" y="0"/>
              <a:ext cx="3784819" cy="108039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705590" y="4477902"/>
            <a:ext cx="13461792" cy="2657475"/>
          </a:xfrm>
          <a:prstGeom prst="rect">
            <a:avLst/>
          </a:prstGeom>
        </p:spPr>
        <p:txBody>
          <a:bodyPr lIns="0" tIns="0" rIns="0" bIns="0" rtlCol="0" anchor="t">
            <a:spAutoFit/>
          </a:bodyPr>
          <a:lstStyle/>
          <a:p>
            <a:pPr marL="431801" lvl="1" indent="-215900" algn="just">
              <a:lnSpc>
                <a:spcPts val="3000"/>
              </a:lnSpc>
              <a:buAutoNum type="arabicPeriod"/>
            </a:pPr>
            <a:r>
              <a:rPr lang="en-US" sz="2000" b="1">
                <a:solidFill>
                  <a:srgbClr val="1F2020"/>
                </a:solidFill>
                <a:latin typeface="Lato Bold"/>
                <a:ea typeface="Lato Bold"/>
                <a:cs typeface="Lato Bold"/>
                <a:sym typeface="Lato Bold"/>
              </a:rPr>
              <a:t>Implement personalized promotions for customers in the infrequent and moderate groups, such as discount offers or special promotions. For customers who make regular transactions, a cashback program or exclusive offers can be applied for high-value transactions.</a:t>
            </a:r>
          </a:p>
          <a:p>
            <a:pPr marL="431801" lvl="1" indent="-215900" algn="just">
              <a:lnSpc>
                <a:spcPts val="3000"/>
              </a:lnSpc>
              <a:buAutoNum type="arabicPeriod"/>
            </a:pPr>
            <a:r>
              <a:rPr lang="en-US" sz="2000" b="1">
                <a:solidFill>
                  <a:srgbClr val="1F2020"/>
                </a:solidFill>
                <a:latin typeface="Lato Bold"/>
                <a:ea typeface="Lato Bold"/>
                <a:cs typeface="Lato Bold"/>
                <a:sym typeface="Lato Bold"/>
              </a:rPr>
              <a:t>Conduct a thorough analysis of revenue by region to identify specific market segments. Additionally, personalized offers can be made based on the customers's purchase history.</a:t>
            </a:r>
          </a:p>
          <a:p>
            <a:pPr marL="431801" lvl="1" indent="-215900" algn="just">
              <a:lnSpc>
                <a:spcPts val="3000"/>
              </a:lnSpc>
              <a:buAutoNum type="arabicPeriod"/>
            </a:pPr>
            <a:r>
              <a:rPr lang="en-US" sz="2000" b="1">
                <a:solidFill>
                  <a:srgbClr val="1F2020"/>
                </a:solidFill>
                <a:latin typeface="Lato Bold"/>
                <a:ea typeface="Lato Bold"/>
                <a:cs typeface="Lato Bold"/>
                <a:sym typeface="Lato Bold"/>
              </a:rPr>
              <a:t>Perform a competitor performance analysis to assess the company's position and identify opportunities for market share growth.</a:t>
            </a:r>
          </a:p>
        </p:txBody>
      </p:sp>
      <p:sp>
        <p:nvSpPr>
          <p:cNvPr id="10" name="Freeform 10"/>
          <p:cNvSpPr/>
          <p:nvPr/>
        </p:nvSpPr>
        <p:spPr>
          <a:xfrm>
            <a:off x="1028700" y="1028700"/>
            <a:ext cx="6545475" cy="1477854"/>
          </a:xfrm>
          <a:custGeom>
            <a:avLst/>
            <a:gdLst/>
            <a:ahLst/>
            <a:cxnLst/>
            <a:rect l="l" t="t" r="r" b="b"/>
            <a:pathLst>
              <a:path w="6545475" h="1477854">
                <a:moveTo>
                  <a:pt x="0" y="0"/>
                </a:moveTo>
                <a:lnTo>
                  <a:pt x="6545475" y="0"/>
                </a:lnTo>
                <a:lnTo>
                  <a:pt x="6545475" y="1477854"/>
                </a:lnTo>
                <a:lnTo>
                  <a:pt x="0" y="1477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2077105" y="1313391"/>
            <a:ext cx="4997900" cy="674388"/>
          </a:xfrm>
          <a:prstGeom prst="rect">
            <a:avLst/>
          </a:prstGeom>
        </p:spPr>
        <p:txBody>
          <a:bodyPr lIns="0" tIns="0" rIns="0" bIns="0" rtlCol="0" anchor="t">
            <a:spAutoFit/>
          </a:bodyPr>
          <a:lstStyle/>
          <a:p>
            <a:pPr algn="l">
              <a:lnSpc>
                <a:spcPts val="5270"/>
              </a:lnSpc>
            </a:pPr>
            <a:r>
              <a:rPr lang="en-US" sz="4504" b="1">
                <a:solidFill>
                  <a:srgbClr val="000000"/>
                </a:solidFill>
                <a:latin typeface="Lato Heavy"/>
                <a:ea typeface="Lato Heavy"/>
                <a:cs typeface="Lato Heavy"/>
                <a:sym typeface="Lato Heavy"/>
              </a:rPr>
              <a:t>Recommendations</a:t>
            </a:r>
          </a:p>
        </p:txBody>
      </p:sp>
      <p:sp>
        <p:nvSpPr>
          <p:cNvPr id="12" name="Freeform 12"/>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8613"/>
            <a:ext cx="18288000" cy="10664225"/>
          </a:xfrm>
          <a:custGeom>
            <a:avLst/>
            <a:gdLst/>
            <a:ahLst/>
            <a:cxnLst/>
            <a:rect l="l" t="t" r="r" b="b"/>
            <a:pathLst>
              <a:path w="18288000" h="10664225">
                <a:moveTo>
                  <a:pt x="0" y="0"/>
                </a:moveTo>
                <a:lnTo>
                  <a:pt x="18288000" y="0"/>
                </a:lnTo>
                <a:lnTo>
                  <a:pt x="18288000" y="10664226"/>
                </a:lnTo>
                <a:lnTo>
                  <a:pt x="0" y="10664226"/>
                </a:lnTo>
                <a:lnTo>
                  <a:pt x="0" y="0"/>
                </a:lnTo>
                <a:close/>
              </a:path>
            </a:pathLst>
          </a:custGeom>
          <a:blipFill>
            <a:blip r:embed="rId2">
              <a:alphaModFix amt="88000"/>
            </a:blip>
            <a:stretch>
              <a:fillRect l="-18" r="-18"/>
            </a:stretch>
          </a:blipFill>
        </p:spPr>
      </p:sp>
      <p:sp>
        <p:nvSpPr>
          <p:cNvPr id="3" name="Freeform 3"/>
          <p:cNvSpPr/>
          <p:nvPr/>
        </p:nvSpPr>
        <p:spPr>
          <a:xfrm>
            <a:off x="1028700" y="1028700"/>
            <a:ext cx="5638999" cy="1273188"/>
          </a:xfrm>
          <a:custGeom>
            <a:avLst/>
            <a:gdLst/>
            <a:ahLst/>
            <a:cxnLst/>
            <a:rect l="l" t="t" r="r" b="b"/>
            <a:pathLst>
              <a:path w="5638999" h="1273188">
                <a:moveTo>
                  <a:pt x="0" y="0"/>
                </a:moveTo>
                <a:lnTo>
                  <a:pt x="5638999" y="0"/>
                </a:lnTo>
                <a:lnTo>
                  <a:pt x="5638999" y="1273188"/>
                </a:lnTo>
                <a:lnTo>
                  <a:pt x="0" y="12731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8700" y="2748286"/>
            <a:ext cx="2211103" cy="801897"/>
            <a:chOff x="0" y="0"/>
            <a:chExt cx="757148" cy="274594"/>
          </a:xfrm>
        </p:grpSpPr>
        <p:sp>
          <p:nvSpPr>
            <p:cNvPr id="5" name="Freeform 5"/>
            <p:cNvSpPr/>
            <p:nvPr/>
          </p:nvSpPr>
          <p:spPr>
            <a:xfrm>
              <a:off x="0" y="0"/>
              <a:ext cx="757148" cy="274594"/>
            </a:xfrm>
            <a:custGeom>
              <a:avLst/>
              <a:gdLst/>
              <a:ahLst/>
              <a:cxnLst/>
              <a:rect l="l" t="t" r="r" b="b"/>
              <a:pathLst>
                <a:path w="757148" h="274594">
                  <a:moveTo>
                    <a:pt x="553948" y="0"/>
                  </a:moveTo>
                  <a:lnTo>
                    <a:pt x="0" y="0"/>
                  </a:lnTo>
                  <a:lnTo>
                    <a:pt x="0" y="274594"/>
                  </a:lnTo>
                  <a:lnTo>
                    <a:pt x="553948" y="274594"/>
                  </a:lnTo>
                  <a:lnTo>
                    <a:pt x="757148" y="137297"/>
                  </a:lnTo>
                  <a:lnTo>
                    <a:pt x="553948" y="0"/>
                  </a:lnTo>
                  <a:close/>
                </a:path>
              </a:pathLst>
            </a:custGeom>
            <a:gradFill rotWithShape="1">
              <a:gsLst>
                <a:gs pos="0">
                  <a:srgbClr val="A6A6A6">
                    <a:alpha val="100000"/>
                  </a:srgbClr>
                </a:gs>
                <a:gs pos="100000">
                  <a:srgbClr val="FFFFFF">
                    <a:alpha val="100000"/>
                  </a:srgbClr>
                </a:gs>
              </a:gsLst>
              <a:lin ang="0"/>
            </a:gradFill>
          </p:spPr>
        </p:sp>
        <p:sp>
          <p:nvSpPr>
            <p:cNvPr id="6" name="TextBox 6"/>
            <p:cNvSpPr txBox="1"/>
            <p:nvPr/>
          </p:nvSpPr>
          <p:spPr>
            <a:xfrm>
              <a:off x="0" y="-66675"/>
              <a:ext cx="642848" cy="341269"/>
            </a:xfrm>
            <a:prstGeom prst="rect">
              <a:avLst/>
            </a:prstGeom>
          </p:spPr>
          <p:txBody>
            <a:bodyPr lIns="50800" tIns="50800" rIns="50800" bIns="50800" rtlCol="0" anchor="ctr"/>
            <a:lstStyle/>
            <a:p>
              <a:pPr algn="ctr">
                <a:lnSpc>
                  <a:spcPts val="4339"/>
                </a:lnSpc>
              </a:pPr>
              <a:r>
                <a:rPr lang="en-US" sz="3099" b="1">
                  <a:solidFill>
                    <a:srgbClr val="000000"/>
                  </a:solidFill>
                  <a:latin typeface="Lato Heavy"/>
                  <a:ea typeface="Lato Heavy"/>
                  <a:cs typeface="Lato Heavy"/>
                  <a:sym typeface="Lato Heavy"/>
                </a:rPr>
                <a:t>Step 1</a:t>
              </a:r>
            </a:p>
          </p:txBody>
        </p:sp>
      </p:grpSp>
      <p:grpSp>
        <p:nvGrpSpPr>
          <p:cNvPr id="7" name="Group 7"/>
          <p:cNvGrpSpPr/>
          <p:nvPr/>
        </p:nvGrpSpPr>
        <p:grpSpPr>
          <a:xfrm>
            <a:off x="1028700" y="4899254"/>
            <a:ext cx="2211103" cy="801897"/>
            <a:chOff x="0" y="0"/>
            <a:chExt cx="757148" cy="274594"/>
          </a:xfrm>
        </p:grpSpPr>
        <p:sp>
          <p:nvSpPr>
            <p:cNvPr id="8" name="Freeform 8"/>
            <p:cNvSpPr/>
            <p:nvPr/>
          </p:nvSpPr>
          <p:spPr>
            <a:xfrm>
              <a:off x="0" y="0"/>
              <a:ext cx="757148" cy="274594"/>
            </a:xfrm>
            <a:custGeom>
              <a:avLst/>
              <a:gdLst/>
              <a:ahLst/>
              <a:cxnLst/>
              <a:rect l="l" t="t" r="r" b="b"/>
              <a:pathLst>
                <a:path w="757148" h="274594">
                  <a:moveTo>
                    <a:pt x="553948" y="0"/>
                  </a:moveTo>
                  <a:lnTo>
                    <a:pt x="0" y="0"/>
                  </a:lnTo>
                  <a:lnTo>
                    <a:pt x="0" y="274594"/>
                  </a:lnTo>
                  <a:lnTo>
                    <a:pt x="553948" y="274594"/>
                  </a:lnTo>
                  <a:lnTo>
                    <a:pt x="757148" y="137297"/>
                  </a:lnTo>
                  <a:lnTo>
                    <a:pt x="553948" y="0"/>
                  </a:lnTo>
                  <a:close/>
                </a:path>
              </a:pathLst>
            </a:custGeom>
            <a:gradFill rotWithShape="1">
              <a:gsLst>
                <a:gs pos="0">
                  <a:srgbClr val="A6A6A6">
                    <a:alpha val="100000"/>
                  </a:srgbClr>
                </a:gs>
                <a:gs pos="100000">
                  <a:srgbClr val="FFFFFF">
                    <a:alpha val="100000"/>
                  </a:srgbClr>
                </a:gs>
              </a:gsLst>
              <a:lin ang="0"/>
            </a:gradFill>
          </p:spPr>
        </p:sp>
        <p:sp>
          <p:nvSpPr>
            <p:cNvPr id="9" name="TextBox 9"/>
            <p:cNvSpPr txBox="1"/>
            <p:nvPr/>
          </p:nvSpPr>
          <p:spPr>
            <a:xfrm>
              <a:off x="0" y="-66675"/>
              <a:ext cx="642848" cy="341269"/>
            </a:xfrm>
            <a:prstGeom prst="rect">
              <a:avLst/>
            </a:prstGeom>
          </p:spPr>
          <p:txBody>
            <a:bodyPr lIns="50800" tIns="50800" rIns="50800" bIns="50800" rtlCol="0" anchor="ctr"/>
            <a:lstStyle/>
            <a:p>
              <a:pPr algn="ctr">
                <a:lnSpc>
                  <a:spcPts val="4339"/>
                </a:lnSpc>
              </a:pPr>
              <a:r>
                <a:rPr lang="en-US" sz="3099" b="1">
                  <a:solidFill>
                    <a:srgbClr val="000000"/>
                  </a:solidFill>
                  <a:latin typeface="Lato Heavy"/>
                  <a:ea typeface="Lato Heavy"/>
                  <a:cs typeface="Lato Heavy"/>
                  <a:sym typeface="Lato Heavy"/>
                </a:rPr>
                <a:t>Step 2</a:t>
              </a:r>
            </a:p>
          </p:txBody>
        </p:sp>
      </p:grpSp>
      <p:grpSp>
        <p:nvGrpSpPr>
          <p:cNvPr id="10" name="Group 10"/>
          <p:cNvGrpSpPr/>
          <p:nvPr/>
        </p:nvGrpSpPr>
        <p:grpSpPr>
          <a:xfrm>
            <a:off x="1028700" y="6850352"/>
            <a:ext cx="2211103" cy="801897"/>
            <a:chOff x="0" y="0"/>
            <a:chExt cx="757148" cy="274594"/>
          </a:xfrm>
        </p:grpSpPr>
        <p:sp>
          <p:nvSpPr>
            <p:cNvPr id="11" name="Freeform 11"/>
            <p:cNvSpPr/>
            <p:nvPr/>
          </p:nvSpPr>
          <p:spPr>
            <a:xfrm>
              <a:off x="0" y="0"/>
              <a:ext cx="757148" cy="274594"/>
            </a:xfrm>
            <a:custGeom>
              <a:avLst/>
              <a:gdLst/>
              <a:ahLst/>
              <a:cxnLst/>
              <a:rect l="l" t="t" r="r" b="b"/>
              <a:pathLst>
                <a:path w="757148" h="274594">
                  <a:moveTo>
                    <a:pt x="553948" y="0"/>
                  </a:moveTo>
                  <a:lnTo>
                    <a:pt x="0" y="0"/>
                  </a:lnTo>
                  <a:lnTo>
                    <a:pt x="0" y="274594"/>
                  </a:lnTo>
                  <a:lnTo>
                    <a:pt x="553948" y="274594"/>
                  </a:lnTo>
                  <a:lnTo>
                    <a:pt x="757148" y="137297"/>
                  </a:lnTo>
                  <a:lnTo>
                    <a:pt x="553948" y="0"/>
                  </a:lnTo>
                  <a:close/>
                </a:path>
              </a:pathLst>
            </a:custGeom>
            <a:gradFill rotWithShape="1">
              <a:gsLst>
                <a:gs pos="0">
                  <a:srgbClr val="A6A6A6">
                    <a:alpha val="100000"/>
                  </a:srgbClr>
                </a:gs>
                <a:gs pos="100000">
                  <a:srgbClr val="FFFFFF">
                    <a:alpha val="100000"/>
                  </a:srgbClr>
                </a:gs>
              </a:gsLst>
              <a:lin ang="0"/>
            </a:gradFill>
          </p:spPr>
        </p:sp>
        <p:sp>
          <p:nvSpPr>
            <p:cNvPr id="12" name="TextBox 12"/>
            <p:cNvSpPr txBox="1"/>
            <p:nvPr/>
          </p:nvSpPr>
          <p:spPr>
            <a:xfrm>
              <a:off x="0" y="-66675"/>
              <a:ext cx="642848" cy="341269"/>
            </a:xfrm>
            <a:prstGeom prst="rect">
              <a:avLst/>
            </a:prstGeom>
          </p:spPr>
          <p:txBody>
            <a:bodyPr lIns="50800" tIns="50800" rIns="50800" bIns="50800" rtlCol="0" anchor="ctr"/>
            <a:lstStyle/>
            <a:p>
              <a:pPr algn="ctr">
                <a:lnSpc>
                  <a:spcPts val="4339"/>
                </a:lnSpc>
              </a:pPr>
              <a:r>
                <a:rPr lang="en-US" sz="3099" b="1">
                  <a:solidFill>
                    <a:srgbClr val="000000"/>
                  </a:solidFill>
                  <a:latin typeface="Lato Heavy"/>
                  <a:ea typeface="Lato Heavy"/>
                  <a:cs typeface="Lato Heavy"/>
                  <a:sym typeface="Lato Heavy"/>
                </a:rPr>
                <a:t>Step 3</a:t>
              </a:r>
            </a:p>
          </p:txBody>
        </p:sp>
      </p:grpSp>
      <p:grpSp>
        <p:nvGrpSpPr>
          <p:cNvPr id="13" name="Group 13"/>
          <p:cNvGrpSpPr/>
          <p:nvPr/>
        </p:nvGrpSpPr>
        <p:grpSpPr>
          <a:xfrm>
            <a:off x="10055781" y="2748286"/>
            <a:ext cx="2211103" cy="801897"/>
            <a:chOff x="0" y="0"/>
            <a:chExt cx="757148" cy="274594"/>
          </a:xfrm>
        </p:grpSpPr>
        <p:sp>
          <p:nvSpPr>
            <p:cNvPr id="14" name="Freeform 14"/>
            <p:cNvSpPr/>
            <p:nvPr/>
          </p:nvSpPr>
          <p:spPr>
            <a:xfrm>
              <a:off x="0" y="0"/>
              <a:ext cx="757148" cy="274594"/>
            </a:xfrm>
            <a:custGeom>
              <a:avLst/>
              <a:gdLst/>
              <a:ahLst/>
              <a:cxnLst/>
              <a:rect l="l" t="t" r="r" b="b"/>
              <a:pathLst>
                <a:path w="757148" h="274594">
                  <a:moveTo>
                    <a:pt x="553948" y="0"/>
                  </a:moveTo>
                  <a:lnTo>
                    <a:pt x="0" y="0"/>
                  </a:lnTo>
                  <a:lnTo>
                    <a:pt x="0" y="274594"/>
                  </a:lnTo>
                  <a:lnTo>
                    <a:pt x="553948" y="274594"/>
                  </a:lnTo>
                  <a:lnTo>
                    <a:pt x="757148" y="137297"/>
                  </a:lnTo>
                  <a:lnTo>
                    <a:pt x="553948" y="0"/>
                  </a:lnTo>
                  <a:close/>
                </a:path>
              </a:pathLst>
            </a:custGeom>
            <a:gradFill rotWithShape="1">
              <a:gsLst>
                <a:gs pos="0">
                  <a:srgbClr val="A6A6A6">
                    <a:alpha val="100000"/>
                  </a:srgbClr>
                </a:gs>
                <a:gs pos="100000">
                  <a:srgbClr val="FFFFFF">
                    <a:alpha val="100000"/>
                  </a:srgbClr>
                </a:gs>
              </a:gsLst>
              <a:lin ang="0"/>
            </a:gradFill>
          </p:spPr>
        </p:sp>
        <p:sp>
          <p:nvSpPr>
            <p:cNvPr id="15" name="TextBox 15"/>
            <p:cNvSpPr txBox="1"/>
            <p:nvPr/>
          </p:nvSpPr>
          <p:spPr>
            <a:xfrm>
              <a:off x="0" y="-66675"/>
              <a:ext cx="642848" cy="341269"/>
            </a:xfrm>
            <a:prstGeom prst="rect">
              <a:avLst/>
            </a:prstGeom>
          </p:spPr>
          <p:txBody>
            <a:bodyPr lIns="50800" tIns="50800" rIns="50800" bIns="50800" rtlCol="0" anchor="ctr"/>
            <a:lstStyle/>
            <a:p>
              <a:pPr algn="ctr">
                <a:lnSpc>
                  <a:spcPts val="4339"/>
                </a:lnSpc>
              </a:pPr>
              <a:r>
                <a:rPr lang="en-US" sz="3099" b="1">
                  <a:solidFill>
                    <a:srgbClr val="000000"/>
                  </a:solidFill>
                  <a:latin typeface="Lato Heavy"/>
                  <a:ea typeface="Lato Heavy"/>
                  <a:cs typeface="Lato Heavy"/>
                  <a:sym typeface="Lato Heavy"/>
                </a:rPr>
                <a:t>Step 4</a:t>
              </a:r>
            </a:p>
          </p:txBody>
        </p:sp>
      </p:grpSp>
      <p:grpSp>
        <p:nvGrpSpPr>
          <p:cNvPr id="16" name="Group 16"/>
          <p:cNvGrpSpPr/>
          <p:nvPr/>
        </p:nvGrpSpPr>
        <p:grpSpPr>
          <a:xfrm>
            <a:off x="10055781" y="4899254"/>
            <a:ext cx="2211103" cy="801897"/>
            <a:chOff x="0" y="0"/>
            <a:chExt cx="757148" cy="274594"/>
          </a:xfrm>
        </p:grpSpPr>
        <p:sp>
          <p:nvSpPr>
            <p:cNvPr id="17" name="Freeform 17"/>
            <p:cNvSpPr/>
            <p:nvPr/>
          </p:nvSpPr>
          <p:spPr>
            <a:xfrm>
              <a:off x="0" y="0"/>
              <a:ext cx="757148" cy="274594"/>
            </a:xfrm>
            <a:custGeom>
              <a:avLst/>
              <a:gdLst/>
              <a:ahLst/>
              <a:cxnLst/>
              <a:rect l="l" t="t" r="r" b="b"/>
              <a:pathLst>
                <a:path w="757148" h="274594">
                  <a:moveTo>
                    <a:pt x="553948" y="0"/>
                  </a:moveTo>
                  <a:lnTo>
                    <a:pt x="0" y="0"/>
                  </a:lnTo>
                  <a:lnTo>
                    <a:pt x="0" y="274594"/>
                  </a:lnTo>
                  <a:lnTo>
                    <a:pt x="553948" y="274594"/>
                  </a:lnTo>
                  <a:lnTo>
                    <a:pt x="757148" y="137297"/>
                  </a:lnTo>
                  <a:lnTo>
                    <a:pt x="553948" y="0"/>
                  </a:lnTo>
                  <a:close/>
                </a:path>
              </a:pathLst>
            </a:custGeom>
            <a:gradFill rotWithShape="1">
              <a:gsLst>
                <a:gs pos="0">
                  <a:srgbClr val="A6A6A6">
                    <a:alpha val="100000"/>
                  </a:srgbClr>
                </a:gs>
                <a:gs pos="100000">
                  <a:srgbClr val="FFFFFF">
                    <a:alpha val="100000"/>
                  </a:srgbClr>
                </a:gs>
              </a:gsLst>
              <a:lin ang="0"/>
            </a:gradFill>
          </p:spPr>
        </p:sp>
        <p:sp>
          <p:nvSpPr>
            <p:cNvPr id="18" name="TextBox 18"/>
            <p:cNvSpPr txBox="1"/>
            <p:nvPr/>
          </p:nvSpPr>
          <p:spPr>
            <a:xfrm>
              <a:off x="0" y="-66675"/>
              <a:ext cx="642848" cy="341269"/>
            </a:xfrm>
            <a:prstGeom prst="rect">
              <a:avLst/>
            </a:prstGeom>
          </p:spPr>
          <p:txBody>
            <a:bodyPr lIns="50800" tIns="50800" rIns="50800" bIns="50800" rtlCol="0" anchor="ctr"/>
            <a:lstStyle/>
            <a:p>
              <a:pPr algn="ctr">
                <a:lnSpc>
                  <a:spcPts val="4339"/>
                </a:lnSpc>
              </a:pPr>
              <a:r>
                <a:rPr lang="en-US" sz="3099" b="1">
                  <a:solidFill>
                    <a:srgbClr val="000000"/>
                  </a:solidFill>
                  <a:latin typeface="Lato Heavy"/>
                  <a:ea typeface="Lato Heavy"/>
                  <a:cs typeface="Lato Heavy"/>
                  <a:sym typeface="Lato Heavy"/>
                </a:rPr>
                <a:t>Step 5</a:t>
              </a:r>
            </a:p>
          </p:txBody>
        </p:sp>
      </p:grpSp>
      <p:sp>
        <p:nvSpPr>
          <p:cNvPr id="19" name="AutoShape 19"/>
          <p:cNvSpPr/>
          <p:nvPr/>
        </p:nvSpPr>
        <p:spPr>
          <a:xfrm flipH="1" flipV="1">
            <a:off x="3357676" y="3797678"/>
            <a:ext cx="0" cy="707278"/>
          </a:xfrm>
          <a:prstGeom prst="line">
            <a:avLst/>
          </a:prstGeom>
          <a:ln w="38100" cap="flat">
            <a:solidFill>
              <a:srgbClr val="FFFFFF"/>
            </a:solidFill>
            <a:prstDash val="solid"/>
            <a:headEnd type="none" w="sm" len="sm"/>
            <a:tailEnd type="none" w="sm" len="sm"/>
          </a:ln>
        </p:spPr>
      </p:sp>
      <p:sp>
        <p:nvSpPr>
          <p:cNvPr id="20" name="AutoShape 20"/>
          <p:cNvSpPr/>
          <p:nvPr/>
        </p:nvSpPr>
        <p:spPr>
          <a:xfrm flipH="1" flipV="1">
            <a:off x="3338626" y="5922112"/>
            <a:ext cx="0" cy="707278"/>
          </a:xfrm>
          <a:prstGeom prst="line">
            <a:avLst/>
          </a:prstGeom>
          <a:ln w="38100" cap="flat">
            <a:solidFill>
              <a:srgbClr val="FFFFFF"/>
            </a:solidFill>
            <a:prstDash val="solid"/>
            <a:headEnd type="none" w="sm" len="sm"/>
            <a:tailEnd type="none" w="sm" len="sm"/>
          </a:ln>
        </p:spPr>
      </p:sp>
      <p:sp>
        <p:nvSpPr>
          <p:cNvPr id="21" name="AutoShape 21"/>
          <p:cNvSpPr/>
          <p:nvPr/>
        </p:nvSpPr>
        <p:spPr>
          <a:xfrm flipH="1" flipV="1">
            <a:off x="3319576" y="8048616"/>
            <a:ext cx="0" cy="707278"/>
          </a:xfrm>
          <a:prstGeom prst="line">
            <a:avLst/>
          </a:prstGeom>
          <a:ln w="38100" cap="flat">
            <a:solidFill>
              <a:srgbClr val="FFFFFF"/>
            </a:solidFill>
            <a:prstDash val="solid"/>
            <a:headEnd type="none" w="sm" len="sm"/>
            <a:tailEnd type="none" w="sm" len="sm"/>
          </a:ln>
        </p:spPr>
      </p:sp>
      <p:sp>
        <p:nvSpPr>
          <p:cNvPr id="22" name="AutoShape 22"/>
          <p:cNvSpPr/>
          <p:nvPr/>
        </p:nvSpPr>
        <p:spPr>
          <a:xfrm flipV="1">
            <a:off x="12381184" y="3744301"/>
            <a:ext cx="0" cy="707278"/>
          </a:xfrm>
          <a:prstGeom prst="line">
            <a:avLst/>
          </a:prstGeom>
          <a:ln w="38100" cap="flat">
            <a:solidFill>
              <a:srgbClr val="FFFFFF"/>
            </a:solidFill>
            <a:prstDash val="solid"/>
            <a:headEnd type="none" w="sm" len="sm"/>
            <a:tailEnd type="none" w="sm" len="sm"/>
          </a:ln>
        </p:spPr>
      </p:sp>
      <p:sp>
        <p:nvSpPr>
          <p:cNvPr id="23" name="AutoShape 23"/>
          <p:cNvSpPr/>
          <p:nvPr/>
        </p:nvSpPr>
        <p:spPr>
          <a:xfrm flipV="1">
            <a:off x="12381184" y="5948801"/>
            <a:ext cx="0" cy="707278"/>
          </a:xfrm>
          <a:prstGeom prst="line">
            <a:avLst/>
          </a:prstGeom>
          <a:ln w="38100" cap="flat">
            <a:solidFill>
              <a:srgbClr val="FFFFFF"/>
            </a:solidFill>
            <a:prstDash val="solid"/>
            <a:headEnd type="none" w="sm" len="sm"/>
            <a:tailEnd type="none" w="sm" len="sm"/>
          </a:ln>
        </p:spPr>
      </p:sp>
      <p:sp>
        <p:nvSpPr>
          <p:cNvPr id="24" name="TextBox 24"/>
          <p:cNvSpPr txBox="1"/>
          <p:nvPr/>
        </p:nvSpPr>
        <p:spPr>
          <a:xfrm>
            <a:off x="1948424" y="1116519"/>
            <a:ext cx="4003993" cy="772721"/>
          </a:xfrm>
          <a:prstGeom prst="rect">
            <a:avLst/>
          </a:prstGeom>
        </p:spPr>
        <p:txBody>
          <a:bodyPr lIns="0" tIns="0" rIns="0" bIns="0" rtlCol="0" anchor="t">
            <a:spAutoFit/>
          </a:bodyPr>
          <a:lstStyle/>
          <a:p>
            <a:pPr algn="ctr">
              <a:lnSpc>
                <a:spcPts val="3079"/>
              </a:lnSpc>
            </a:pPr>
            <a:r>
              <a:rPr lang="en-US" sz="2199" b="1">
                <a:solidFill>
                  <a:srgbClr val="000000"/>
                </a:solidFill>
                <a:latin typeface="Lato Heavy"/>
                <a:ea typeface="Lato Heavy"/>
                <a:cs typeface="Lato Heavy"/>
                <a:sym typeface="Lato Heavy"/>
              </a:rPr>
              <a:t>Methodology</a:t>
            </a:r>
          </a:p>
          <a:p>
            <a:pPr algn="ctr">
              <a:lnSpc>
                <a:spcPts val="3079"/>
              </a:lnSpc>
              <a:spcBef>
                <a:spcPct val="0"/>
              </a:spcBef>
            </a:pPr>
            <a:r>
              <a:rPr lang="en-US" sz="2199" b="1">
                <a:solidFill>
                  <a:srgbClr val="000000"/>
                </a:solidFill>
                <a:latin typeface="Lato Heavy"/>
                <a:ea typeface="Lato Heavy"/>
                <a:cs typeface="Lato Heavy"/>
                <a:sym typeface="Lato Heavy"/>
              </a:rPr>
              <a:t>Top-Down Analysis</a:t>
            </a:r>
          </a:p>
        </p:txBody>
      </p:sp>
      <p:sp>
        <p:nvSpPr>
          <p:cNvPr id="25" name="TextBox 25"/>
          <p:cNvSpPr txBox="1"/>
          <p:nvPr/>
        </p:nvSpPr>
        <p:spPr>
          <a:xfrm>
            <a:off x="1028700" y="3759578"/>
            <a:ext cx="2211103" cy="692001"/>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Lato Bold"/>
                <a:ea typeface="Lato Bold"/>
                <a:cs typeface="Lato Bold"/>
                <a:sym typeface="Lato Bold"/>
              </a:rPr>
              <a:t>Understanding the business process</a:t>
            </a:r>
          </a:p>
        </p:txBody>
      </p:sp>
      <p:sp>
        <p:nvSpPr>
          <p:cNvPr id="26" name="TextBox 26"/>
          <p:cNvSpPr txBox="1"/>
          <p:nvPr/>
        </p:nvSpPr>
        <p:spPr>
          <a:xfrm>
            <a:off x="1028700" y="5910701"/>
            <a:ext cx="1543834" cy="692001"/>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Lato Bold"/>
                <a:ea typeface="Lato Bold"/>
                <a:cs typeface="Lato Bold"/>
                <a:sym typeface="Lato Bold"/>
              </a:rPr>
              <a:t>Identify KPI Metrics</a:t>
            </a:r>
          </a:p>
        </p:txBody>
      </p:sp>
      <p:sp>
        <p:nvSpPr>
          <p:cNvPr id="27" name="TextBox 27"/>
          <p:cNvSpPr txBox="1"/>
          <p:nvPr/>
        </p:nvSpPr>
        <p:spPr>
          <a:xfrm>
            <a:off x="859752" y="7861799"/>
            <a:ext cx="2313324" cy="1044352"/>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Lato Bold"/>
                <a:ea typeface="Lato Bold"/>
                <a:cs typeface="Lato Bold"/>
                <a:sym typeface="Lato Bold"/>
              </a:rPr>
              <a:t>Reviewing the Data at a High-Level Overview</a:t>
            </a:r>
          </a:p>
        </p:txBody>
      </p:sp>
      <p:sp>
        <p:nvSpPr>
          <p:cNvPr id="28" name="TextBox 28"/>
          <p:cNvSpPr txBox="1"/>
          <p:nvPr/>
        </p:nvSpPr>
        <p:spPr>
          <a:xfrm>
            <a:off x="10055781" y="3759578"/>
            <a:ext cx="2211103" cy="692001"/>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Lato Bold"/>
                <a:ea typeface="Lato Bold"/>
                <a:cs typeface="Lato Bold"/>
                <a:sym typeface="Lato Bold"/>
              </a:rPr>
              <a:t>Identify Business Problems</a:t>
            </a:r>
          </a:p>
        </p:txBody>
      </p:sp>
      <p:sp>
        <p:nvSpPr>
          <p:cNvPr id="29" name="TextBox 29"/>
          <p:cNvSpPr txBox="1"/>
          <p:nvPr/>
        </p:nvSpPr>
        <p:spPr>
          <a:xfrm>
            <a:off x="10055781" y="5910701"/>
            <a:ext cx="2211103" cy="692001"/>
          </a:xfrm>
          <a:prstGeom prst="rect">
            <a:avLst/>
          </a:prstGeom>
        </p:spPr>
        <p:txBody>
          <a:bodyPr lIns="0" tIns="0" rIns="0" bIns="0" rtlCol="0" anchor="t">
            <a:spAutoFit/>
          </a:bodyPr>
          <a:lstStyle/>
          <a:p>
            <a:pPr algn="ctr">
              <a:lnSpc>
                <a:spcPts val="2799"/>
              </a:lnSpc>
              <a:spcBef>
                <a:spcPct val="0"/>
              </a:spcBef>
            </a:pPr>
            <a:r>
              <a:rPr lang="en-US" sz="1999" b="1">
                <a:solidFill>
                  <a:srgbClr val="FFFFFF"/>
                </a:solidFill>
                <a:latin typeface="Lato Bold"/>
                <a:ea typeface="Lato Bold"/>
                <a:cs typeface="Lato Bold"/>
                <a:sym typeface="Lato Bold"/>
              </a:rPr>
              <a:t>Solutions &amp; Recommendations</a:t>
            </a:r>
          </a:p>
        </p:txBody>
      </p:sp>
      <p:sp>
        <p:nvSpPr>
          <p:cNvPr id="30" name="TextBox 30"/>
          <p:cNvSpPr txBox="1"/>
          <p:nvPr/>
        </p:nvSpPr>
        <p:spPr>
          <a:xfrm>
            <a:off x="3475550" y="3765148"/>
            <a:ext cx="4953736" cy="735853"/>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Canva Sans"/>
                <a:ea typeface="Canva Sans"/>
                <a:cs typeface="Canva Sans"/>
                <a:sym typeface="Canva Sans"/>
              </a:rPr>
              <a:t>Understand the sales process flow in the Superstore Sales dataset, from order placement to sales performance evaluation.</a:t>
            </a:r>
          </a:p>
        </p:txBody>
      </p:sp>
      <p:sp>
        <p:nvSpPr>
          <p:cNvPr id="31" name="TextBox 31"/>
          <p:cNvSpPr txBox="1"/>
          <p:nvPr/>
        </p:nvSpPr>
        <p:spPr>
          <a:xfrm>
            <a:off x="3475550" y="5999452"/>
            <a:ext cx="4953736" cy="524024"/>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Canva Sans"/>
                <a:ea typeface="Canva Sans"/>
                <a:cs typeface="Canva Sans"/>
                <a:sym typeface="Canva Sans"/>
              </a:rPr>
              <a:t>Determine key performance indicators (KPIs) to analyze sales performance and customer retention.</a:t>
            </a:r>
          </a:p>
        </p:txBody>
      </p:sp>
      <p:sp>
        <p:nvSpPr>
          <p:cNvPr id="32" name="TextBox 32"/>
          <p:cNvSpPr txBox="1"/>
          <p:nvPr/>
        </p:nvSpPr>
        <p:spPr>
          <a:xfrm>
            <a:off x="3475550" y="8126726"/>
            <a:ext cx="4953736" cy="524024"/>
          </a:xfrm>
          <a:prstGeom prst="rect">
            <a:avLst/>
          </a:prstGeom>
        </p:spPr>
        <p:txBody>
          <a:bodyPr lIns="0" tIns="0" rIns="0" bIns="0" rtlCol="0" anchor="t">
            <a:spAutoFit/>
          </a:bodyPr>
          <a:lstStyle/>
          <a:p>
            <a:pPr algn="ctr">
              <a:lnSpc>
                <a:spcPts val="2100"/>
              </a:lnSpc>
              <a:spcBef>
                <a:spcPct val="0"/>
              </a:spcBef>
            </a:pPr>
            <a:r>
              <a:rPr lang="en-US" sz="1500">
                <a:solidFill>
                  <a:srgbClr val="FFFFFF"/>
                </a:solidFill>
                <a:latin typeface="Canva Sans"/>
                <a:ea typeface="Canva Sans"/>
                <a:cs typeface="Canva Sans"/>
                <a:sym typeface="Canva Sans"/>
              </a:rPr>
              <a:t>Conduct a comprehensive data analysis to identify significant patterns and trends.</a:t>
            </a:r>
          </a:p>
        </p:txBody>
      </p:sp>
      <p:sp>
        <p:nvSpPr>
          <p:cNvPr id="33" name="TextBox 33"/>
          <p:cNvSpPr txBox="1"/>
          <p:nvPr/>
        </p:nvSpPr>
        <p:spPr>
          <a:xfrm>
            <a:off x="12495484" y="3906734"/>
            <a:ext cx="4953736" cy="240628"/>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Canva Sans"/>
                <a:ea typeface="Canva Sans"/>
                <a:cs typeface="Canva Sans"/>
                <a:sym typeface="Canva Sans"/>
              </a:rPr>
              <a:t>Identify business challenges based on analysis results.</a:t>
            </a:r>
          </a:p>
        </p:txBody>
      </p:sp>
      <p:sp>
        <p:nvSpPr>
          <p:cNvPr id="34" name="TextBox 34"/>
          <p:cNvSpPr txBox="1"/>
          <p:nvPr/>
        </p:nvSpPr>
        <p:spPr>
          <a:xfrm>
            <a:off x="12495484" y="6035235"/>
            <a:ext cx="4953736" cy="488240"/>
          </a:xfrm>
          <a:prstGeom prst="rect">
            <a:avLst/>
          </a:prstGeom>
        </p:spPr>
        <p:txBody>
          <a:bodyPr lIns="0" tIns="0" rIns="0" bIns="0" rtlCol="0" anchor="t">
            <a:spAutoFit/>
          </a:bodyPr>
          <a:lstStyle/>
          <a:p>
            <a:pPr algn="ctr">
              <a:lnSpc>
                <a:spcPts val="1960"/>
              </a:lnSpc>
              <a:spcBef>
                <a:spcPct val="0"/>
              </a:spcBef>
            </a:pPr>
            <a:r>
              <a:rPr lang="en-US" sz="1400">
                <a:solidFill>
                  <a:srgbClr val="FFFFFF"/>
                </a:solidFill>
                <a:latin typeface="Canva Sans"/>
                <a:ea typeface="Canva Sans"/>
                <a:cs typeface="Canva Sans"/>
                <a:sym typeface="Canva Sans"/>
              </a:rPr>
              <a:t>Provide strategic solutions and recommendations based on the analysis findings.</a:t>
            </a:r>
          </a:p>
        </p:txBody>
      </p:sp>
      <p:sp>
        <p:nvSpPr>
          <p:cNvPr id="35" name="TextBox 35"/>
          <p:cNvSpPr txBox="1"/>
          <p:nvPr/>
        </p:nvSpPr>
        <p:spPr>
          <a:xfrm>
            <a:off x="10055781" y="7027554"/>
            <a:ext cx="1144539" cy="648982"/>
          </a:xfrm>
          <a:prstGeom prst="rect">
            <a:avLst/>
          </a:prstGeom>
        </p:spPr>
        <p:txBody>
          <a:bodyPr lIns="0" tIns="0" rIns="0" bIns="0" rtlCol="0" anchor="t">
            <a:spAutoFit/>
          </a:bodyPr>
          <a:lstStyle/>
          <a:p>
            <a:pPr algn="ctr">
              <a:lnSpc>
                <a:spcPts val="5351"/>
              </a:lnSpc>
              <a:spcBef>
                <a:spcPct val="0"/>
              </a:spcBef>
            </a:pPr>
            <a:r>
              <a:rPr lang="en-US" sz="3822" b="1">
                <a:solidFill>
                  <a:srgbClr val="FFFFFF"/>
                </a:solidFill>
                <a:latin typeface="Lato Heavy"/>
                <a:ea typeface="Lato Heavy"/>
                <a:cs typeface="Lato Heavy"/>
                <a:sym typeface="Lato Heavy"/>
              </a:rPr>
              <a:t>KPI</a:t>
            </a:r>
          </a:p>
        </p:txBody>
      </p:sp>
      <p:sp>
        <p:nvSpPr>
          <p:cNvPr id="36" name="AutoShape 36"/>
          <p:cNvSpPr/>
          <p:nvPr/>
        </p:nvSpPr>
        <p:spPr>
          <a:xfrm flipV="1">
            <a:off x="10065306" y="7695586"/>
            <a:ext cx="1144539" cy="0"/>
          </a:xfrm>
          <a:prstGeom prst="line">
            <a:avLst/>
          </a:prstGeom>
          <a:ln w="38100" cap="flat">
            <a:solidFill>
              <a:srgbClr val="FFFFFF"/>
            </a:solidFill>
            <a:prstDash val="solid"/>
            <a:headEnd type="none" w="sm" len="sm"/>
            <a:tailEnd type="none" w="sm" len="sm"/>
          </a:ln>
        </p:spPr>
      </p:sp>
      <p:sp>
        <p:nvSpPr>
          <p:cNvPr id="37" name="TextBox 37"/>
          <p:cNvSpPr txBox="1"/>
          <p:nvPr/>
        </p:nvSpPr>
        <p:spPr>
          <a:xfrm>
            <a:off x="10055781" y="7752736"/>
            <a:ext cx="7152289" cy="1478692"/>
          </a:xfrm>
          <a:prstGeom prst="rect">
            <a:avLst/>
          </a:prstGeom>
        </p:spPr>
        <p:txBody>
          <a:bodyPr lIns="0" tIns="0" rIns="0" bIns="0" rtlCol="0" anchor="t">
            <a:spAutoFit/>
          </a:bodyPr>
          <a:lstStyle/>
          <a:p>
            <a:pPr marL="302262" lvl="1" indent="-151131" algn="l">
              <a:lnSpc>
                <a:spcPts val="1960"/>
              </a:lnSpc>
              <a:buAutoNum type="arabicPeriod"/>
            </a:pPr>
            <a:r>
              <a:rPr lang="en-US" sz="1400">
                <a:solidFill>
                  <a:srgbClr val="FFFFFF"/>
                </a:solidFill>
                <a:latin typeface="Canva Sans"/>
                <a:ea typeface="Canva Sans"/>
                <a:cs typeface="Canva Sans"/>
                <a:sym typeface="Canva Sans"/>
              </a:rPr>
              <a:t>Sales Trends: Total sales over time.</a:t>
            </a:r>
          </a:p>
          <a:p>
            <a:pPr marL="302262" lvl="1" indent="-151131" algn="l">
              <a:lnSpc>
                <a:spcPts val="1960"/>
              </a:lnSpc>
              <a:buAutoNum type="arabicPeriod"/>
            </a:pPr>
            <a:r>
              <a:rPr lang="en-US" sz="1400">
                <a:solidFill>
                  <a:srgbClr val="FFFFFF"/>
                </a:solidFill>
                <a:latin typeface="Canva Sans"/>
                <a:ea typeface="Canva Sans"/>
                <a:cs typeface="Canva Sans"/>
                <a:sym typeface="Canva Sans"/>
              </a:rPr>
              <a:t>Regional Sales: Sales performance by region and segment.</a:t>
            </a:r>
          </a:p>
          <a:p>
            <a:pPr marL="302262" lvl="1" indent="-151131" algn="l">
              <a:lnSpc>
                <a:spcPts val="1960"/>
              </a:lnSpc>
              <a:buAutoNum type="arabicPeriod"/>
            </a:pPr>
            <a:r>
              <a:rPr lang="en-US" sz="1400">
                <a:solidFill>
                  <a:srgbClr val="FFFFFF"/>
                </a:solidFill>
                <a:latin typeface="Canva Sans"/>
                <a:ea typeface="Canva Sans"/>
                <a:cs typeface="Canva Sans"/>
                <a:sym typeface="Canva Sans"/>
              </a:rPr>
              <a:t>Customer Retention: Rate of returning customers.</a:t>
            </a:r>
          </a:p>
          <a:p>
            <a:pPr marL="302262" lvl="1" indent="-151131" algn="l">
              <a:lnSpc>
                <a:spcPts val="1960"/>
              </a:lnSpc>
              <a:buAutoNum type="arabicPeriod"/>
            </a:pPr>
            <a:r>
              <a:rPr lang="en-US" sz="1400">
                <a:solidFill>
                  <a:srgbClr val="FFFFFF"/>
                </a:solidFill>
                <a:latin typeface="Canva Sans"/>
                <a:ea typeface="Canva Sans"/>
                <a:cs typeface="Canva Sans"/>
                <a:sym typeface="Canva Sans"/>
              </a:rPr>
              <a:t>Quarterly Sales Patterns: Identify quarters with the highest and lowest performance.</a:t>
            </a:r>
          </a:p>
          <a:p>
            <a:pPr marL="302262" lvl="1" indent="-151131" algn="l">
              <a:lnSpc>
                <a:spcPts val="1960"/>
              </a:lnSpc>
              <a:buAutoNum type="arabicPeriod"/>
            </a:pPr>
            <a:r>
              <a:rPr lang="en-US" sz="1400">
                <a:solidFill>
                  <a:srgbClr val="FFFFFF"/>
                </a:solidFill>
                <a:latin typeface="Canva Sans"/>
                <a:ea typeface="Canva Sans"/>
                <a:cs typeface="Canva Sans"/>
                <a:sym typeface="Canva Sans"/>
              </a:rPr>
              <a:t>Segment Performance: Evaluate segment performance in each quarter.</a:t>
            </a:r>
          </a:p>
        </p:txBody>
      </p:sp>
      <p:sp>
        <p:nvSpPr>
          <p:cNvPr id="38" name="AutoShape 38"/>
          <p:cNvSpPr/>
          <p:nvPr/>
        </p:nvSpPr>
        <p:spPr>
          <a:xfrm>
            <a:off x="10055781" y="7018029"/>
            <a:ext cx="7152289" cy="0"/>
          </a:xfrm>
          <a:prstGeom prst="line">
            <a:avLst/>
          </a:prstGeom>
          <a:ln w="38100" cap="flat">
            <a:solidFill>
              <a:srgbClr val="FFFFFF"/>
            </a:solidFill>
            <a:prstDash val="solid"/>
            <a:headEnd type="none" w="sm" len="sm"/>
            <a:tailEnd type="none" w="sm" len="sm"/>
          </a:ln>
        </p:spPr>
      </p:sp>
      <p:sp>
        <p:nvSpPr>
          <p:cNvPr id="39" name="AutoShape 39"/>
          <p:cNvSpPr/>
          <p:nvPr/>
        </p:nvSpPr>
        <p:spPr>
          <a:xfrm flipV="1">
            <a:off x="10065306" y="9357554"/>
            <a:ext cx="7142764" cy="0"/>
          </a:xfrm>
          <a:prstGeom prst="line">
            <a:avLst/>
          </a:prstGeom>
          <a:ln w="38100" cap="flat">
            <a:solidFill>
              <a:srgbClr val="FFFFFF"/>
            </a:solidFill>
            <a:prstDash val="solid"/>
            <a:headEnd type="none" w="sm" len="sm"/>
            <a:tailEnd type="none" w="sm" len="sm"/>
          </a:ln>
        </p:spPr>
      </p:sp>
      <p:sp>
        <p:nvSpPr>
          <p:cNvPr id="40" name="AutoShape 40"/>
          <p:cNvSpPr/>
          <p:nvPr/>
        </p:nvSpPr>
        <p:spPr>
          <a:xfrm flipV="1">
            <a:off x="10074831" y="7018029"/>
            <a:ext cx="0" cy="2339525"/>
          </a:xfrm>
          <a:prstGeom prst="line">
            <a:avLst/>
          </a:prstGeom>
          <a:ln w="38100" cap="flat">
            <a:solidFill>
              <a:srgbClr val="FFFFFF"/>
            </a:solidFill>
            <a:prstDash val="solid"/>
            <a:headEnd type="none" w="sm" len="sm"/>
            <a:tailEnd type="none" w="sm" len="sm"/>
          </a:ln>
        </p:spPr>
      </p:sp>
      <p:sp>
        <p:nvSpPr>
          <p:cNvPr id="41" name="AutoShape 41"/>
          <p:cNvSpPr/>
          <p:nvPr/>
        </p:nvSpPr>
        <p:spPr>
          <a:xfrm flipV="1">
            <a:off x="17198545" y="7018875"/>
            <a:ext cx="0" cy="2338679"/>
          </a:xfrm>
          <a:prstGeom prst="line">
            <a:avLst/>
          </a:prstGeom>
          <a:ln w="38100" cap="flat">
            <a:solidFill>
              <a:srgbClr val="FFFF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26280"/>
            <a:ext cx="18297525" cy="3086100"/>
            <a:chOff x="0" y="0"/>
            <a:chExt cx="4974949" cy="812800"/>
          </a:xfrm>
        </p:grpSpPr>
        <p:sp>
          <p:nvSpPr>
            <p:cNvPr id="3" name="Freeform 3"/>
            <p:cNvSpPr/>
            <p:nvPr/>
          </p:nvSpPr>
          <p:spPr>
            <a:xfrm>
              <a:off x="0" y="0"/>
              <a:ext cx="4974949" cy="812800"/>
            </a:xfrm>
            <a:custGeom>
              <a:avLst/>
              <a:gdLst/>
              <a:ahLst/>
              <a:cxnLst/>
              <a:rect l="l" t="t" r="r" b="b"/>
              <a:pathLst>
                <a:path w="4974949" h="812800">
                  <a:moveTo>
                    <a:pt x="20903" y="0"/>
                  </a:moveTo>
                  <a:lnTo>
                    <a:pt x="4954047" y="0"/>
                  </a:lnTo>
                  <a:cubicBezTo>
                    <a:pt x="4965591" y="0"/>
                    <a:pt x="4974949" y="9358"/>
                    <a:pt x="4974949" y="20903"/>
                  </a:cubicBezTo>
                  <a:lnTo>
                    <a:pt x="4974949" y="791897"/>
                  </a:lnTo>
                  <a:cubicBezTo>
                    <a:pt x="4974949" y="797441"/>
                    <a:pt x="4972747" y="802758"/>
                    <a:pt x="4968827" y="806678"/>
                  </a:cubicBezTo>
                  <a:cubicBezTo>
                    <a:pt x="4964907" y="810598"/>
                    <a:pt x="4959590" y="812800"/>
                    <a:pt x="4954047" y="812800"/>
                  </a:cubicBezTo>
                  <a:lnTo>
                    <a:pt x="20903" y="812800"/>
                  </a:lnTo>
                  <a:cubicBezTo>
                    <a:pt x="15359" y="812800"/>
                    <a:pt x="10042" y="810598"/>
                    <a:pt x="6122" y="806678"/>
                  </a:cubicBezTo>
                  <a:cubicBezTo>
                    <a:pt x="2202" y="802758"/>
                    <a:pt x="0" y="797441"/>
                    <a:pt x="0" y="791897"/>
                  </a:cubicBezTo>
                  <a:lnTo>
                    <a:pt x="0" y="20903"/>
                  </a:lnTo>
                  <a:cubicBezTo>
                    <a:pt x="0" y="15359"/>
                    <a:pt x="2202" y="10042"/>
                    <a:pt x="6122" y="6122"/>
                  </a:cubicBezTo>
                  <a:cubicBezTo>
                    <a:pt x="10042" y="2202"/>
                    <a:pt x="15359" y="0"/>
                    <a:pt x="20903" y="0"/>
                  </a:cubicBezTo>
                  <a:close/>
                </a:path>
              </a:pathLst>
            </a:custGeom>
            <a:gradFill rotWithShape="1">
              <a:gsLst>
                <a:gs pos="0">
                  <a:srgbClr val="A6A6A6">
                    <a:alpha val="100000"/>
                  </a:srgbClr>
                </a:gs>
                <a:gs pos="100000">
                  <a:srgbClr val="FFFFFF">
                    <a:alpha val="100000"/>
                  </a:srgbClr>
                </a:gs>
              </a:gsLst>
              <a:lin ang="0"/>
            </a:gradFill>
          </p:spPr>
        </p:sp>
        <p:sp>
          <p:nvSpPr>
            <p:cNvPr id="4" name="TextBox 4"/>
            <p:cNvSpPr txBox="1"/>
            <p:nvPr/>
          </p:nvSpPr>
          <p:spPr>
            <a:xfrm>
              <a:off x="0" y="-38100"/>
              <a:ext cx="4974949"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525" y="1643533"/>
            <a:ext cx="18288000" cy="8706902"/>
          </a:xfrm>
          <a:custGeom>
            <a:avLst/>
            <a:gdLst/>
            <a:ahLst/>
            <a:cxnLst/>
            <a:rect l="l" t="t" r="r" b="b"/>
            <a:pathLst>
              <a:path w="18288000" h="8706902">
                <a:moveTo>
                  <a:pt x="0" y="0"/>
                </a:moveTo>
                <a:lnTo>
                  <a:pt x="18288000" y="0"/>
                </a:lnTo>
                <a:lnTo>
                  <a:pt x="18288000" y="8706902"/>
                </a:lnTo>
                <a:lnTo>
                  <a:pt x="0" y="8706902"/>
                </a:lnTo>
                <a:lnTo>
                  <a:pt x="0" y="0"/>
                </a:lnTo>
                <a:close/>
              </a:path>
            </a:pathLst>
          </a:custGeom>
          <a:blipFill>
            <a:blip r:embed="rId4"/>
            <a:stretch>
              <a:fillRect t="-12597" b="-9838"/>
            </a:stretch>
          </a:blipFill>
        </p:spPr>
      </p:sp>
      <p:sp>
        <p:nvSpPr>
          <p:cNvPr id="7" name="Freeform 7"/>
          <p:cNvSpPr/>
          <p:nvPr/>
        </p:nvSpPr>
        <p:spPr>
          <a:xfrm>
            <a:off x="998512" y="1028700"/>
            <a:ext cx="4595840" cy="1037661"/>
          </a:xfrm>
          <a:custGeom>
            <a:avLst/>
            <a:gdLst/>
            <a:ahLst/>
            <a:cxnLst/>
            <a:rect l="l" t="t" r="r" b="b"/>
            <a:pathLst>
              <a:path w="4595840" h="1037661">
                <a:moveTo>
                  <a:pt x="0" y="0"/>
                </a:moveTo>
                <a:lnTo>
                  <a:pt x="4595840" y="0"/>
                </a:lnTo>
                <a:lnTo>
                  <a:pt x="4595840" y="1037661"/>
                </a:lnTo>
                <a:lnTo>
                  <a:pt x="0" y="10376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0" y="3710444"/>
            <a:ext cx="18288000" cy="4120367"/>
            <a:chOff x="0" y="0"/>
            <a:chExt cx="4816593" cy="1085200"/>
          </a:xfrm>
        </p:grpSpPr>
        <p:sp>
          <p:nvSpPr>
            <p:cNvPr id="9" name="Freeform 9"/>
            <p:cNvSpPr/>
            <p:nvPr/>
          </p:nvSpPr>
          <p:spPr>
            <a:xfrm>
              <a:off x="0" y="0"/>
              <a:ext cx="4816592" cy="1085200"/>
            </a:xfrm>
            <a:custGeom>
              <a:avLst/>
              <a:gdLst/>
              <a:ahLst/>
              <a:cxnLst/>
              <a:rect l="l" t="t" r="r" b="b"/>
              <a:pathLst>
                <a:path w="4816592" h="1085200">
                  <a:moveTo>
                    <a:pt x="21590" y="0"/>
                  </a:moveTo>
                  <a:lnTo>
                    <a:pt x="4795002" y="0"/>
                  </a:lnTo>
                  <a:cubicBezTo>
                    <a:pt x="4800728" y="0"/>
                    <a:pt x="4806220" y="2275"/>
                    <a:pt x="4810269" y="6324"/>
                  </a:cubicBezTo>
                  <a:cubicBezTo>
                    <a:pt x="4814318" y="10372"/>
                    <a:pt x="4816592" y="15864"/>
                    <a:pt x="4816592" y="21590"/>
                  </a:cubicBezTo>
                  <a:lnTo>
                    <a:pt x="4816592" y="1063610"/>
                  </a:lnTo>
                  <a:cubicBezTo>
                    <a:pt x="4816592" y="1075533"/>
                    <a:pt x="4806926" y="1085200"/>
                    <a:pt x="4795002" y="1085200"/>
                  </a:cubicBezTo>
                  <a:lnTo>
                    <a:pt x="21590" y="1085200"/>
                  </a:lnTo>
                  <a:cubicBezTo>
                    <a:pt x="15864" y="1085200"/>
                    <a:pt x="10372" y="1082925"/>
                    <a:pt x="6324" y="1078876"/>
                  </a:cubicBezTo>
                  <a:cubicBezTo>
                    <a:pt x="2275" y="1074827"/>
                    <a:pt x="0" y="1069336"/>
                    <a:pt x="0" y="1063610"/>
                  </a:cubicBezTo>
                  <a:lnTo>
                    <a:pt x="0" y="21590"/>
                  </a:lnTo>
                  <a:cubicBezTo>
                    <a:pt x="0" y="9666"/>
                    <a:pt x="9666" y="0"/>
                    <a:pt x="21590" y="0"/>
                  </a:cubicBezTo>
                  <a:close/>
                </a:path>
              </a:pathLst>
            </a:custGeom>
            <a:gradFill rotWithShape="1">
              <a:gsLst>
                <a:gs pos="0">
                  <a:srgbClr val="A6A6A6">
                    <a:alpha val="28000"/>
                  </a:srgbClr>
                </a:gs>
                <a:gs pos="100000">
                  <a:srgbClr val="FFFFFF">
                    <a:alpha val="28000"/>
                  </a:srgbClr>
                </a:gs>
              </a:gsLst>
              <a:lin ang="0"/>
            </a:gradFill>
          </p:spPr>
        </p:sp>
        <p:sp>
          <p:nvSpPr>
            <p:cNvPr id="10" name="TextBox 10"/>
            <p:cNvSpPr txBox="1"/>
            <p:nvPr/>
          </p:nvSpPr>
          <p:spPr>
            <a:xfrm>
              <a:off x="0" y="-38100"/>
              <a:ext cx="4816593" cy="11233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555540" y="4355837"/>
            <a:ext cx="1481785" cy="629777"/>
          </a:xfrm>
          <a:prstGeom prst="rect">
            <a:avLst/>
          </a:prstGeom>
        </p:spPr>
        <p:txBody>
          <a:bodyPr lIns="0" tIns="0" rIns="0" bIns="0" rtlCol="0" anchor="t">
            <a:spAutoFit/>
          </a:bodyPr>
          <a:lstStyle/>
          <a:p>
            <a:pPr algn="ctr">
              <a:lnSpc>
                <a:spcPts val="2569"/>
              </a:lnSpc>
              <a:spcBef>
                <a:spcPct val="0"/>
              </a:spcBef>
            </a:pPr>
            <a:r>
              <a:rPr lang="en-US" sz="1835">
                <a:solidFill>
                  <a:srgbClr val="F4F5F6"/>
                </a:solidFill>
                <a:latin typeface="Canva Sans"/>
                <a:ea typeface="Canva Sans"/>
                <a:cs typeface="Canva Sans"/>
                <a:sym typeface="Canva Sans"/>
              </a:rPr>
              <a:t>Total Sales: $2.252.607</a:t>
            </a:r>
          </a:p>
        </p:txBody>
      </p:sp>
      <p:sp>
        <p:nvSpPr>
          <p:cNvPr id="12" name="AutoShape 12"/>
          <p:cNvSpPr/>
          <p:nvPr/>
        </p:nvSpPr>
        <p:spPr>
          <a:xfrm flipH="1">
            <a:off x="12550793" y="3710444"/>
            <a:ext cx="19050" cy="4120367"/>
          </a:xfrm>
          <a:prstGeom prst="line">
            <a:avLst/>
          </a:prstGeom>
          <a:ln w="38100" cap="flat">
            <a:solidFill>
              <a:srgbClr val="FFFFFF"/>
            </a:solidFill>
            <a:prstDash val="solid"/>
            <a:headEnd type="none" w="sm" len="sm"/>
            <a:tailEnd type="none" w="sm" len="sm"/>
          </a:ln>
        </p:spPr>
      </p:sp>
      <p:grpSp>
        <p:nvGrpSpPr>
          <p:cNvPr id="13" name="Group 13"/>
          <p:cNvGrpSpPr/>
          <p:nvPr/>
        </p:nvGrpSpPr>
        <p:grpSpPr>
          <a:xfrm>
            <a:off x="1240068" y="4150353"/>
            <a:ext cx="1094701" cy="1069320"/>
            <a:chOff x="0" y="0"/>
            <a:chExt cx="382587" cy="373717"/>
          </a:xfrm>
        </p:grpSpPr>
        <p:sp>
          <p:nvSpPr>
            <p:cNvPr id="14" name="Freeform 14"/>
            <p:cNvSpPr/>
            <p:nvPr/>
          </p:nvSpPr>
          <p:spPr>
            <a:xfrm>
              <a:off x="0" y="0"/>
              <a:ext cx="382587" cy="373717"/>
            </a:xfrm>
            <a:custGeom>
              <a:avLst/>
              <a:gdLst/>
              <a:ahLst/>
              <a:cxnLst/>
              <a:rect l="l" t="t" r="r" b="b"/>
              <a:pathLst>
                <a:path w="382587" h="373717">
                  <a:moveTo>
                    <a:pt x="186858" y="0"/>
                  </a:moveTo>
                  <a:lnTo>
                    <a:pt x="195729" y="0"/>
                  </a:lnTo>
                  <a:cubicBezTo>
                    <a:pt x="245287" y="0"/>
                    <a:pt x="292815" y="19687"/>
                    <a:pt x="327858" y="54730"/>
                  </a:cubicBezTo>
                  <a:cubicBezTo>
                    <a:pt x="362900" y="89772"/>
                    <a:pt x="382587" y="137300"/>
                    <a:pt x="382587" y="186858"/>
                  </a:cubicBezTo>
                  <a:lnTo>
                    <a:pt x="382587" y="186858"/>
                  </a:lnTo>
                  <a:cubicBezTo>
                    <a:pt x="382587" y="236416"/>
                    <a:pt x="362900" y="283944"/>
                    <a:pt x="327858" y="318987"/>
                  </a:cubicBezTo>
                  <a:cubicBezTo>
                    <a:pt x="292815" y="354030"/>
                    <a:pt x="245287" y="373717"/>
                    <a:pt x="195729" y="373717"/>
                  </a:cubicBezTo>
                  <a:lnTo>
                    <a:pt x="186858" y="373717"/>
                  </a:lnTo>
                  <a:cubicBezTo>
                    <a:pt x="137300" y="373717"/>
                    <a:pt x="89772" y="354030"/>
                    <a:pt x="54730" y="318987"/>
                  </a:cubicBezTo>
                  <a:cubicBezTo>
                    <a:pt x="19687" y="283944"/>
                    <a:pt x="0" y="236416"/>
                    <a:pt x="0" y="186858"/>
                  </a:cubicBezTo>
                  <a:lnTo>
                    <a:pt x="0" y="186858"/>
                  </a:lnTo>
                  <a:cubicBezTo>
                    <a:pt x="0" y="137300"/>
                    <a:pt x="19687" y="89772"/>
                    <a:pt x="54730" y="54730"/>
                  </a:cubicBezTo>
                  <a:cubicBezTo>
                    <a:pt x="89772" y="19687"/>
                    <a:pt x="137300" y="0"/>
                    <a:pt x="186858" y="0"/>
                  </a:cubicBezTo>
                  <a:close/>
                </a:path>
              </a:pathLst>
            </a:custGeom>
            <a:solidFill>
              <a:srgbClr val="FFFFFF">
                <a:alpha val="41961"/>
              </a:srgbClr>
            </a:solidFill>
          </p:spPr>
        </p:sp>
        <p:sp>
          <p:nvSpPr>
            <p:cNvPr id="15" name="TextBox 15"/>
            <p:cNvSpPr txBox="1"/>
            <p:nvPr/>
          </p:nvSpPr>
          <p:spPr>
            <a:xfrm>
              <a:off x="0" y="-38100"/>
              <a:ext cx="382587" cy="411817"/>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858477" y="6062871"/>
            <a:ext cx="3004218" cy="629777"/>
          </a:xfrm>
          <a:prstGeom prst="rect">
            <a:avLst/>
          </a:prstGeom>
        </p:spPr>
        <p:txBody>
          <a:bodyPr lIns="0" tIns="0" rIns="0" bIns="0" rtlCol="0" anchor="t">
            <a:spAutoFit/>
          </a:bodyPr>
          <a:lstStyle/>
          <a:p>
            <a:pPr algn="ctr">
              <a:lnSpc>
                <a:spcPts val="2569"/>
              </a:lnSpc>
              <a:spcBef>
                <a:spcPct val="0"/>
              </a:spcBef>
            </a:pPr>
            <a:r>
              <a:rPr lang="en-US" sz="1835">
                <a:solidFill>
                  <a:srgbClr val="F4F5F6"/>
                </a:solidFill>
                <a:latin typeface="Canva Sans"/>
                <a:ea typeface="Canva Sans"/>
                <a:cs typeface="Canva Sans"/>
                <a:sym typeface="Canva Sans"/>
              </a:rPr>
              <a:t>Sales by Category: Technology -&gt; $825.856 </a:t>
            </a:r>
          </a:p>
        </p:txBody>
      </p:sp>
      <p:sp>
        <p:nvSpPr>
          <p:cNvPr id="17" name="TextBox 17"/>
          <p:cNvSpPr txBox="1"/>
          <p:nvPr/>
        </p:nvSpPr>
        <p:spPr>
          <a:xfrm rot="13536">
            <a:off x="7859705" y="4435029"/>
            <a:ext cx="2830277" cy="629777"/>
          </a:xfrm>
          <a:prstGeom prst="rect">
            <a:avLst/>
          </a:prstGeom>
        </p:spPr>
        <p:txBody>
          <a:bodyPr lIns="0" tIns="0" rIns="0" bIns="0" rtlCol="0" anchor="t">
            <a:spAutoFit/>
          </a:bodyPr>
          <a:lstStyle/>
          <a:p>
            <a:pPr algn="ctr">
              <a:lnSpc>
                <a:spcPts val="2569"/>
              </a:lnSpc>
            </a:pPr>
            <a:r>
              <a:rPr lang="en-US" sz="1835">
                <a:solidFill>
                  <a:srgbClr val="F4F5F6"/>
                </a:solidFill>
                <a:latin typeface="Canva Sans"/>
                <a:ea typeface="Canva Sans"/>
                <a:cs typeface="Canva Sans"/>
                <a:sym typeface="Canva Sans"/>
              </a:rPr>
              <a:t>Sales by Region: </a:t>
            </a:r>
          </a:p>
          <a:p>
            <a:pPr algn="ctr">
              <a:lnSpc>
                <a:spcPts val="2569"/>
              </a:lnSpc>
              <a:spcBef>
                <a:spcPct val="0"/>
              </a:spcBef>
            </a:pPr>
            <a:r>
              <a:rPr lang="en-US" sz="1835">
                <a:solidFill>
                  <a:srgbClr val="F4F5F6"/>
                </a:solidFill>
                <a:latin typeface="Canva Sans"/>
                <a:ea typeface="Canva Sans"/>
                <a:cs typeface="Canva Sans"/>
                <a:sym typeface="Canva Sans"/>
              </a:rPr>
              <a:t> West -&gt; $710.219,68</a:t>
            </a:r>
          </a:p>
        </p:txBody>
      </p:sp>
      <p:sp>
        <p:nvSpPr>
          <p:cNvPr id="18" name="TextBox 18"/>
          <p:cNvSpPr txBox="1"/>
          <p:nvPr/>
        </p:nvSpPr>
        <p:spPr>
          <a:xfrm rot="-10930">
            <a:off x="2507111" y="6173336"/>
            <a:ext cx="2984949" cy="627811"/>
          </a:xfrm>
          <a:prstGeom prst="rect">
            <a:avLst/>
          </a:prstGeom>
        </p:spPr>
        <p:txBody>
          <a:bodyPr lIns="0" tIns="0" rIns="0" bIns="0" rtlCol="0" anchor="t">
            <a:spAutoFit/>
          </a:bodyPr>
          <a:lstStyle/>
          <a:p>
            <a:pPr algn="ctr">
              <a:lnSpc>
                <a:spcPts val="2560"/>
              </a:lnSpc>
            </a:pPr>
            <a:r>
              <a:rPr lang="en-US" sz="1829">
                <a:solidFill>
                  <a:srgbClr val="F4F5F6"/>
                </a:solidFill>
                <a:latin typeface="Canva Sans"/>
                <a:ea typeface="Canva Sans"/>
                <a:cs typeface="Canva Sans"/>
                <a:sym typeface="Canva Sans"/>
              </a:rPr>
              <a:t>Sales by Segment: </a:t>
            </a:r>
          </a:p>
          <a:p>
            <a:pPr algn="ctr">
              <a:lnSpc>
                <a:spcPts val="2560"/>
              </a:lnSpc>
              <a:spcBef>
                <a:spcPct val="0"/>
              </a:spcBef>
            </a:pPr>
            <a:r>
              <a:rPr lang="en-US" sz="1829">
                <a:solidFill>
                  <a:srgbClr val="F4F5F6"/>
                </a:solidFill>
                <a:latin typeface="Canva Sans"/>
                <a:ea typeface="Canva Sans"/>
                <a:cs typeface="Canva Sans"/>
                <a:sym typeface="Canva Sans"/>
              </a:rPr>
              <a:t>Consumer -&gt; $1.146.708</a:t>
            </a:r>
          </a:p>
        </p:txBody>
      </p:sp>
      <p:sp>
        <p:nvSpPr>
          <p:cNvPr id="19" name="TextBox 19"/>
          <p:cNvSpPr txBox="1"/>
          <p:nvPr/>
        </p:nvSpPr>
        <p:spPr>
          <a:xfrm>
            <a:off x="2037190" y="1226154"/>
            <a:ext cx="2793361" cy="518197"/>
          </a:xfrm>
          <a:prstGeom prst="rect">
            <a:avLst/>
          </a:prstGeom>
        </p:spPr>
        <p:txBody>
          <a:bodyPr lIns="0" tIns="0" rIns="0" bIns="0" rtlCol="0" anchor="t">
            <a:spAutoFit/>
          </a:bodyPr>
          <a:lstStyle/>
          <a:p>
            <a:pPr algn="l">
              <a:lnSpc>
                <a:spcPts val="4095"/>
              </a:lnSpc>
            </a:pPr>
            <a:r>
              <a:rPr lang="en-US" sz="3500" b="1">
                <a:solidFill>
                  <a:srgbClr val="000000"/>
                </a:solidFill>
                <a:latin typeface="Lato Heavy"/>
                <a:ea typeface="Lato Heavy"/>
                <a:cs typeface="Lato Heavy"/>
                <a:sym typeface="Lato Heavy"/>
              </a:rPr>
              <a:t>Overview</a:t>
            </a:r>
          </a:p>
        </p:txBody>
      </p:sp>
      <p:sp>
        <p:nvSpPr>
          <p:cNvPr id="20" name="TextBox 20"/>
          <p:cNvSpPr txBox="1"/>
          <p:nvPr/>
        </p:nvSpPr>
        <p:spPr>
          <a:xfrm>
            <a:off x="13408283" y="4162870"/>
            <a:ext cx="1393403" cy="523838"/>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Lato Bold"/>
                <a:ea typeface="Lato Bold"/>
                <a:cs typeface="Lato Bold"/>
                <a:sym typeface="Lato Bold"/>
              </a:rPr>
              <a:t>Metrics:</a:t>
            </a:r>
          </a:p>
        </p:txBody>
      </p:sp>
      <p:sp>
        <p:nvSpPr>
          <p:cNvPr id="21" name="TextBox 21"/>
          <p:cNvSpPr txBox="1"/>
          <p:nvPr/>
        </p:nvSpPr>
        <p:spPr>
          <a:xfrm>
            <a:off x="13408320" y="4874384"/>
            <a:ext cx="3816545" cy="1931296"/>
          </a:xfrm>
          <a:prstGeom prst="rect">
            <a:avLst/>
          </a:prstGeom>
        </p:spPr>
        <p:txBody>
          <a:bodyPr lIns="0" tIns="0" rIns="0" bIns="0" rtlCol="0" anchor="t">
            <a:spAutoFit/>
          </a:bodyPr>
          <a:lstStyle/>
          <a:p>
            <a:pPr marL="345438" lvl="1" indent="-172719" algn="l">
              <a:lnSpc>
                <a:spcPts val="2239"/>
              </a:lnSpc>
              <a:buFont typeface="Arial"/>
              <a:buChar char="•"/>
            </a:pPr>
            <a:r>
              <a:rPr lang="en-US" sz="1599" b="1">
                <a:solidFill>
                  <a:srgbClr val="FFFFFF"/>
                </a:solidFill>
                <a:latin typeface="Lato Bold"/>
                <a:ea typeface="Lato Bold"/>
                <a:cs typeface="Lato Bold"/>
                <a:sym typeface="Lato Bold"/>
              </a:rPr>
              <a:t>Sales: </a:t>
            </a:r>
            <a:r>
              <a:rPr lang="en-US" sz="1599">
                <a:solidFill>
                  <a:srgbClr val="FFFFFF"/>
                </a:solidFill>
                <a:latin typeface="Lato"/>
                <a:ea typeface="Lato"/>
                <a:cs typeface="Lato"/>
                <a:sym typeface="Lato"/>
              </a:rPr>
              <a:t>Total sales.</a:t>
            </a:r>
          </a:p>
          <a:p>
            <a:pPr marL="345438" lvl="1" indent="-172719" algn="l">
              <a:lnSpc>
                <a:spcPts val="2239"/>
              </a:lnSpc>
              <a:buFont typeface="Arial"/>
              <a:buChar char="•"/>
            </a:pPr>
            <a:r>
              <a:rPr lang="en-US" sz="1599" b="1">
                <a:solidFill>
                  <a:srgbClr val="FFFFFF"/>
                </a:solidFill>
                <a:latin typeface="Lato Bold"/>
                <a:ea typeface="Lato Bold"/>
                <a:cs typeface="Lato Bold"/>
                <a:sym typeface="Lato Bold"/>
              </a:rPr>
              <a:t>Sales by Region: </a:t>
            </a:r>
            <a:r>
              <a:rPr lang="en-US" sz="1599">
                <a:solidFill>
                  <a:srgbClr val="FFFFFF"/>
                </a:solidFill>
                <a:latin typeface="Lato"/>
                <a:ea typeface="Lato"/>
                <a:cs typeface="Lato"/>
                <a:sym typeface="Lato"/>
              </a:rPr>
              <a:t>The region with the highest sales.</a:t>
            </a:r>
          </a:p>
          <a:p>
            <a:pPr marL="345438" lvl="1" indent="-172719" algn="l">
              <a:lnSpc>
                <a:spcPts val="2239"/>
              </a:lnSpc>
              <a:buFont typeface="Arial"/>
              <a:buChar char="•"/>
            </a:pPr>
            <a:r>
              <a:rPr lang="en-US" sz="1599" b="1">
                <a:solidFill>
                  <a:srgbClr val="FFFFFF"/>
                </a:solidFill>
                <a:latin typeface="Lato Bold"/>
                <a:ea typeface="Lato Bold"/>
                <a:cs typeface="Lato Bold"/>
                <a:sym typeface="Lato Bold"/>
              </a:rPr>
              <a:t>Sales by Segment: </a:t>
            </a:r>
            <a:r>
              <a:rPr lang="en-US" sz="1599">
                <a:solidFill>
                  <a:srgbClr val="FFFFFF"/>
                </a:solidFill>
                <a:latin typeface="Lato"/>
                <a:ea typeface="Lato"/>
                <a:cs typeface="Lato"/>
                <a:sym typeface="Lato"/>
              </a:rPr>
              <a:t>The highest sales by customer segment.</a:t>
            </a:r>
          </a:p>
          <a:p>
            <a:pPr marL="345438" lvl="1" indent="-172719" algn="l">
              <a:lnSpc>
                <a:spcPts val="2239"/>
              </a:lnSpc>
              <a:buFont typeface="Arial"/>
              <a:buChar char="•"/>
            </a:pPr>
            <a:r>
              <a:rPr lang="en-US" sz="1599">
                <a:solidFill>
                  <a:srgbClr val="FFFFFF"/>
                </a:solidFill>
                <a:latin typeface="Lato"/>
                <a:ea typeface="Lato"/>
                <a:cs typeface="Lato"/>
                <a:sym typeface="Lato"/>
              </a:rPr>
              <a:t>Sales by Category: Category with the highest sales.</a:t>
            </a:r>
          </a:p>
        </p:txBody>
      </p:sp>
      <p:sp>
        <p:nvSpPr>
          <p:cNvPr id="22" name="Freeform 22"/>
          <p:cNvSpPr/>
          <p:nvPr/>
        </p:nvSpPr>
        <p:spPr>
          <a:xfrm>
            <a:off x="1470552" y="4368147"/>
            <a:ext cx="633733" cy="633733"/>
          </a:xfrm>
          <a:custGeom>
            <a:avLst/>
            <a:gdLst/>
            <a:ahLst/>
            <a:cxnLst/>
            <a:rect l="l" t="t" r="r" b="b"/>
            <a:pathLst>
              <a:path w="633733" h="633733">
                <a:moveTo>
                  <a:pt x="0" y="0"/>
                </a:moveTo>
                <a:lnTo>
                  <a:pt x="633733" y="0"/>
                </a:lnTo>
                <a:lnTo>
                  <a:pt x="633733" y="633733"/>
                </a:lnTo>
                <a:lnTo>
                  <a:pt x="0" y="633733"/>
                </a:lnTo>
                <a:lnTo>
                  <a:pt x="0" y="0"/>
                </a:lnTo>
                <a:close/>
              </a:path>
            </a:pathLst>
          </a:custGeom>
          <a:blipFill>
            <a:blip r:embed="rId7"/>
            <a:stretch>
              <a:fillRect/>
            </a:stretch>
          </a:blipFill>
          <a:ln cap="sq">
            <a:noFill/>
            <a:prstDash val="solid"/>
            <a:miter/>
          </a:ln>
        </p:spPr>
      </p:sp>
      <p:grpSp>
        <p:nvGrpSpPr>
          <p:cNvPr id="23" name="Group 23"/>
          <p:cNvGrpSpPr/>
          <p:nvPr/>
        </p:nvGrpSpPr>
        <p:grpSpPr>
          <a:xfrm>
            <a:off x="1240068" y="5966869"/>
            <a:ext cx="1094701" cy="1069320"/>
            <a:chOff x="0" y="0"/>
            <a:chExt cx="382587" cy="373717"/>
          </a:xfrm>
        </p:grpSpPr>
        <p:sp>
          <p:nvSpPr>
            <p:cNvPr id="24" name="Freeform 24"/>
            <p:cNvSpPr/>
            <p:nvPr/>
          </p:nvSpPr>
          <p:spPr>
            <a:xfrm>
              <a:off x="0" y="0"/>
              <a:ext cx="382587" cy="373717"/>
            </a:xfrm>
            <a:custGeom>
              <a:avLst/>
              <a:gdLst/>
              <a:ahLst/>
              <a:cxnLst/>
              <a:rect l="l" t="t" r="r" b="b"/>
              <a:pathLst>
                <a:path w="382587" h="373717">
                  <a:moveTo>
                    <a:pt x="186858" y="0"/>
                  </a:moveTo>
                  <a:lnTo>
                    <a:pt x="195729" y="0"/>
                  </a:lnTo>
                  <a:cubicBezTo>
                    <a:pt x="245287" y="0"/>
                    <a:pt x="292815" y="19687"/>
                    <a:pt x="327858" y="54730"/>
                  </a:cubicBezTo>
                  <a:cubicBezTo>
                    <a:pt x="362900" y="89772"/>
                    <a:pt x="382587" y="137300"/>
                    <a:pt x="382587" y="186858"/>
                  </a:cubicBezTo>
                  <a:lnTo>
                    <a:pt x="382587" y="186858"/>
                  </a:lnTo>
                  <a:cubicBezTo>
                    <a:pt x="382587" y="236416"/>
                    <a:pt x="362900" y="283944"/>
                    <a:pt x="327858" y="318987"/>
                  </a:cubicBezTo>
                  <a:cubicBezTo>
                    <a:pt x="292815" y="354030"/>
                    <a:pt x="245287" y="373717"/>
                    <a:pt x="195729" y="373717"/>
                  </a:cubicBezTo>
                  <a:lnTo>
                    <a:pt x="186858" y="373717"/>
                  </a:lnTo>
                  <a:cubicBezTo>
                    <a:pt x="137300" y="373717"/>
                    <a:pt x="89772" y="354030"/>
                    <a:pt x="54730" y="318987"/>
                  </a:cubicBezTo>
                  <a:cubicBezTo>
                    <a:pt x="19687" y="283944"/>
                    <a:pt x="0" y="236416"/>
                    <a:pt x="0" y="186858"/>
                  </a:cubicBezTo>
                  <a:lnTo>
                    <a:pt x="0" y="186858"/>
                  </a:lnTo>
                  <a:cubicBezTo>
                    <a:pt x="0" y="137300"/>
                    <a:pt x="19687" y="89772"/>
                    <a:pt x="54730" y="54730"/>
                  </a:cubicBezTo>
                  <a:cubicBezTo>
                    <a:pt x="89772" y="19687"/>
                    <a:pt x="137300" y="0"/>
                    <a:pt x="186858" y="0"/>
                  </a:cubicBezTo>
                  <a:close/>
                </a:path>
              </a:pathLst>
            </a:custGeom>
            <a:solidFill>
              <a:srgbClr val="FFFFFF">
                <a:alpha val="41961"/>
              </a:srgbClr>
            </a:solidFill>
          </p:spPr>
        </p:sp>
        <p:sp>
          <p:nvSpPr>
            <p:cNvPr id="25" name="TextBox 25"/>
            <p:cNvSpPr txBox="1"/>
            <p:nvPr/>
          </p:nvSpPr>
          <p:spPr>
            <a:xfrm>
              <a:off x="0" y="-38100"/>
              <a:ext cx="382587" cy="411817"/>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314721" y="4229545"/>
            <a:ext cx="1094701" cy="1069320"/>
            <a:chOff x="0" y="0"/>
            <a:chExt cx="382587" cy="373717"/>
          </a:xfrm>
        </p:grpSpPr>
        <p:sp>
          <p:nvSpPr>
            <p:cNvPr id="27" name="Freeform 27"/>
            <p:cNvSpPr/>
            <p:nvPr/>
          </p:nvSpPr>
          <p:spPr>
            <a:xfrm>
              <a:off x="0" y="0"/>
              <a:ext cx="382587" cy="373717"/>
            </a:xfrm>
            <a:custGeom>
              <a:avLst/>
              <a:gdLst/>
              <a:ahLst/>
              <a:cxnLst/>
              <a:rect l="l" t="t" r="r" b="b"/>
              <a:pathLst>
                <a:path w="382587" h="373717">
                  <a:moveTo>
                    <a:pt x="186858" y="0"/>
                  </a:moveTo>
                  <a:lnTo>
                    <a:pt x="195729" y="0"/>
                  </a:lnTo>
                  <a:cubicBezTo>
                    <a:pt x="245287" y="0"/>
                    <a:pt x="292815" y="19687"/>
                    <a:pt x="327858" y="54730"/>
                  </a:cubicBezTo>
                  <a:cubicBezTo>
                    <a:pt x="362900" y="89772"/>
                    <a:pt x="382587" y="137300"/>
                    <a:pt x="382587" y="186858"/>
                  </a:cubicBezTo>
                  <a:lnTo>
                    <a:pt x="382587" y="186858"/>
                  </a:lnTo>
                  <a:cubicBezTo>
                    <a:pt x="382587" y="236416"/>
                    <a:pt x="362900" y="283944"/>
                    <a:pt x="327858" y="318987"/>
                  </a:cubicBezTo>
                  <a:cubicBezTo>
                    <a:pt x="292815" y="354030"/>
                    <a:pt x="245287" y="373717"/>
                    <a:pt x="195729" y="373717"/>
                  </a:cubicBezTo>
                  <a:lnTo>
                    <a:pt x="186858" y="373717"/>
                  </a:lnTo>
                  <a:cubicBezTo>
                    <a:pt x="137300" y="373717"/>
                    <a:pt x="89772" y="354030"/>
                    <a:pt x="54730" y="318987"/>
                  </a:cubicBezTo>
                  <a:cubicBezTo>
                    <a:pt x="19687" y="283944"/>
                    <a:pt x="0" y="236416"/>
                    <a:pt x="0" y="186858"/>
                  </a:cubicBezTo>
                  <a:lnTo>
                    <a:pt x="0" y="186858"/>
                  </a:lnTo>
                  <a:cubicBezTo>
                    <a:pt x="0" y="137300"/>
                    <a:pt x="19687" y="89772"/>
                    <a:pt x="54730" y="54730"/>
                  </a:cubicBezTo>
                  <a:cubicBezTo>
                    <a:pt x="89772" y="19687"/>
                    <a:pt x="137300" y="0"/>
                    <a:pt x="186858" y="0"/>
                  </a:cubicBezTo>
                  <a:close/>
                </a:path>
              </a:pathLst>
            </a:custGeom>
            <a:solidFill>
              <a:srgbClr val="FFFFFF">
                <a:alpha val="41961"/>
              </a:srgbClr>
            </a:solidFill>
          </p:spPr>
        </p:sp>
        <p:sp>
          <p:nvSpPr>
            <p:cNvPr id="28" name="TextBox 28"/>
            <p:cNvSpPr txBox="1"/>
            <p:nvPr/>
          </p:nvSpPr>
          <p:spPr>
            <a:xfrm>
              <a:off x="0" y="-38100"/>
              <a:ext cx="382587" cy="411817"/>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404944" y="6119055"/>
            <a:ext cx="764949" cy="764949"/>
          </a:xfrm>
          <a:custGeom>
            <a:avLst/>
            <a:gdLst/>
            <a:ahLst/>
            <a:cxnLst/>
            <a:rect l="l" t="t" r="r" b="b"/>
            <a:pathLst>
              <a:path w="764949" h="764949">
                <a:moveTo>
                  <a:pt x="0" y="0"/>
                </a:moveTo>
                <a:lnTo>
                  <a:pt x="764949" y="0"/>
                </a:lnTo>
                <a:lnTo>
                  <a:pt x="764949" y="764949"/>
                </a:lnTo>
                <a:lnTo>
                  <a:pt x="0" y="764949"/>
                </a:lnTo>
                <a:lnTo>
                  <a:pt x="0" y="0"/>
                </a:lnTo>
                <a:close/>
              </a:path>
            </a:pathLst>
          </a:custGeom>
          <a:blipFill>
            <a:blip r:embed="rId8"/>
            <a:stretch>
              <a:fillRect/>
            </a:stretch>
          </a:blipFill>
        </p:spPr>
      </p:sp>
      <p:sp>
        <p:nvSpPr>
          <p:cNvPr id="30" name="Freeform 30"/>
          <p:cNvSpPr/>
          <p:nvPr/>
        </p:nvSpPr>
        <p:spPr>
          <a:xfrm>
            <a:off x="6439926" y="4334848"/>
            <a:ext cx="844290" cy="844290"/>
          </a:xfrm>
          <a:custGeom>
            <a:avLst/>
            <a:gdLst/>
            <a:ahLst/>
            <a:cxnLst/>
            <a:rect l="l" t="t" r="r" b="b"/>
            <a:pathLst>
              <a:path w="844290" h="844290">
                <a:moveTo>
                  <a:pt x="0" y="0"/>
                </a:moveTo>
                <a:lnTo>
                  <a:pt x="844290" y="0"/>
                </a:lnTo>
                <a:lnTo>
                  <a:pt x="844290" y="844290"/>
                </a:lnTo>
                <a:lnTo>
                  <a:pt x="0" y="844290"/>
                </a:lnTo>
                <a:lnTo>
                  <a:pt x="0" y="0"/>
                </a:lnTo>
                <a:close/>
              </a:path>
            </a:pathLst>
          </a:custGeom>
          <a:blipFill>
            <a:blip r:embed="rId9"/>
            <a:stretch>
              <a:fillRect/>
            </a:stretch>
          </a:blipFill>
        </p:spPr>
      </p:sp>
      <p:grpSp>
        <p:nvGrpSpPr>
          <p:cNvPr id="31" name="Group 31"/>
          <p:cNvGrpSpPr/>
          <p:nvPr/>
        </p:nvGrpSpPr>
        <p:grpSpPr>
          <a:xfrm>
            <a:off x="6439926" y="5857387"/>
            <a:ext cx="1094701" cy="1069320"/>
            <a:chOff x="0" y="0"/>
            <a:chExt cx="382587" cy="373717"/>
          </a:xfrm>
        </p:grpSpPr>
        <p:sp>
          <p:nvSpPr>
            <p:cNvPr id="32" name="Freeform 32"/>
            <p:cNvSpPr/>
            <p:nvPr/>
          </p:nvSpPr>
          <p:spPr>
            <a:xfrm>
              <a:off x="0" y="0"/>
              <a:ext cx="382587" cy="373717"/>
            </a:xfrm>
            <a:custGeom>
              <a:avLst/>
              <a:gdLst/>
              <a:ahLst/>
              <a:cxnLst/>
              <a:rect l="l" t="t" r="r" b="b"/>
              <a:pathLst>
                <a:path w="382587" h="373717">
                  <a:moveTo>
                    <a:pt x="186858" y="0"/>
                  </a:moveTo>
                  <a:lnTo>
                    <a:pt x="195729" y="0"/>
                  </a:lnTo>
                  <a:cubicBezTo>
                    <a:pt x="245287" y="0"/>
                    <a:pt x="292815" y="19687"/>
                    <a:pt x="327858" y="54730"/>
                  </a:cubicBezTo>
                  <a:cubicBezTo>
                    <a:pt x="362900" y="89772"/>
                    <a:pt x="382587" y="137300"/>
                    <a:pt x="382587" y="186858"/>
                  </a:cubicBezTo>
                  <a:lnTo>
                    <a:pt x="382587" y="186858"/>
                  </a:lnTo>
                  <a:cubicBezTo>
                    <a:pt x="382587" y="236416"/>
                    <a:pt x="362900" y="283944"/>
                    <a:pt x="327858" y="318987"/>
                  </a:cubicBezTo>
                  <a:cubicBezTo>
                    <a:pt x="292815" y="354030"/>
                    <a:pt x="245287" y="373717"/>
                    <a:pt x="195729" y="373717"/>
                  </a:cubicBezTo>
                  <a:lnTo>
                    <a:pt x="186858" y="373717"/>
                  </a:lnTo>
                  <a:cubicBezTo>
                    <a:pt x="137300" y="373717"/>
                    <a:pt x="89772" y="354030"/>
                    <a:pt x="54730" y="318987"/>
                  </a:cubicBezTo>
                  <a:cubicBezTo>
                    <a:pt x="19687" y="283944"/>
                    <a:pt x="0" y="236416"/>
                    <a:pt x="0" y="186858"/>
                  </a:cubicBezTo>
                  <a:lnTo>
                    <a:pt x="0" y="186858"/>
                  </a:lnTo>
                  <a:cubicBezTo>
                    <a:pt x="0" y="137300"/>
                    <a:pt x="19687" y="89772"/>
                    <a:pt x="54730" y="54730"/>
                  </a:cubicBezTo>
                  <a:cubicBezTo>
                    <a:pt x="89772" y="19687"/>
                    <a:pt x="137300" y="0"/>
                    <a:pt x="186858" y="0"/>
                  </a:cubicBezTo>
                  <a:close/>
                </a:path>
              </a:pathLst>
            </a:custGeom>
            <a:solidFill>
              <a:srgbClr val="FFFFFF">
                <a:alpha val="41961"/>
              </a:srgbClr>
            </a:solidFill>
          </p:spPr>
        </p:sp>
        <p:sp>
          <p:nvSpPr>
            <p:cNvPr id="33" name="TextBox 33"/>
            <p:cNvSpPr txBox="1"/>
            <p:nvPr/>
          </p:nvSpPr>
          <p:spPr>
            <a:xfrm>
              <a:off x="0" y="-38100"/>
              <a:ext cx="382587" cy="411817"/>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6638571" y="6007694"/>
            <a:ext cx="768705" cy="768705"/>
          </a:xfrm>
          <a:custGeom>
            <a:avLst/>
            <a:gdLst/>
            <a:ahLst/>
            <a:cxnLst/>
            <a:rect l="l" t="t" r="r" b="b"/>
            <a:pathLst>
              <a:path w="768705" h="768705">
                <a:moveTo>
                  <a:pt x="0" y="0"/>
                </a:moveTo>
                <a:lnTo>
                  <a:pt x="768704" y="0"/>
                </a:lnTo>
                <a:lnTo>
                  <a:pt x="768704" y="768705"/>
                </a:lnTo>
                <a:lnTo>
                  <a:pt x="0" y="768705"/>
                </a:lnTo>
                <a:lnTo>
                  <a:pt x="0" y="0"/>
                </a:lnTo>
                <a:close/>
              </a:path>
            </a:pathLst>
          </a:custGeom>
          <a:blipFill>
            <a:blip r:embed="rId10"/>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77932" y="8597752"/>
            <a:ext cx="110068" cy="660548"/>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14D72"/>
            </a:solidFill>
          </p:spPr>
        </p:sp>
        <p:sp>
          <p:nvSpPr>
            <p:cNvPr id="4" name="TextBox 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26280"/>
            <a:ext cx="18288000" cy="3086100"/>
            <a:chOff x="0" y="0"/>
            <a:chExt cx="4974949" cy="812800"/>
          </a:xfrm>
        </p:grpSpPr>
        <p:sp>
          <p:nvSpPr>
            <p:cNvPr id="6" name="Freeform 6"/>
            <p:cNvSpPr/>
            <p:nvPr/>
          </p:nvSpPr>
          <p:spPr>
            <a:xfrm>
              <a:off x="0" y="0"/>
              <a:ext cx="4974949" cy="812800"/>
            </a:xfrm>
            <a:custGeom>
              <a:avLst/>
              <a:gdLst/>
              <a:ahLst/>
              <a:cxnLst/>
              <a:rect l="l" t="t" r="r" b="b"/>
              <a:pathLst>
                <a:path w="4974949" h="812800">
                  <a:moveTo>
                    <a:pt x="20903" y="0"/>
                  </a:moveTo>
                  <a:lnTo>
                    <a:pt x="4954047" y="0"/>
                  </a:lnTo>
                  <a:cubicBezTo>
                    <a:pt x="4965591" y="0"/>
                    <a:pt x="4974949" y="9358"/>
                    <a:pt x="4974949" y="20903"/>
                  </a:cubicBezTo>
                  <a:lnTo>
                    <a:pt x="4974949" y="791897"/>
                  </a:lnTo>
                  <a:cubicBezTo>
                    <a:pt x="4974949" y="797441"/>
                    <a:pt x="4972747" y="802758"/>
                    <a:pt x="4968827" y="806678"/>
                  </a:cubicBezTo>
                  <a:cubicBezTo>
                    <a:pt x="4964907" y="810598"/>
                    <a:pt x="4959590" y="812800"/>
                    <a:pt x="4954047" y="812800"/>
                  </a:cubicBezTo>
                  <a:lnTo>
                    <a:pt x="20903" y="812800"/>
                  </a:lnTo>
                  <a:cubicBezTo>
                    <a:pt x="15359" y="812800"/>
                    <a:pt x="10042" y="810598"/>
                    <a:pt x="6122" y="806678"/>
                  </a:cubicBezTo>
                  <a:cubicBezTo>
                    <a:pt x="2202" y="802758"/>
                    <a:pt x="0" y="797441"/>
                    <a:pt x="0" y="791897"/>
                  </a:cubicBezTo>
                  <a:lnTo>
                    <a:pt x="0" y="20903"/>
                  </a:lnTo>
                  <a:cubicBezTo>
                    <a:pt x="0" y="15359"/>
                    <a:pt x="2202" y="10042"/>
                    <a:pt x="6122" y="6122"/>
                  </a:cubicBezTo>
                  <a:cubicBezTo>
                    <a:pt x="10042" y="2202"/>
                    <a:pt x="15359" y="0"/>
                    <a:pt x="20903" y="0"/>
                  </a:cubicBez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38100"/>
              <a:ext cx="4974949"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0" y="1643533"/>
            <a:ext cx="18288000" cy="8706902"/>
          </a:xfrm>
          <a:custGeom>
            <a:avLst/>
            <a:gdLst/>
            <a:ahLst/>
            <a:cxnLst/>
            <a:rect l="l" t="t" r="r" b="b"/>
            <a:pathLst>
              <a:path w="18288000" h="8706902">
                <a:moveTo>
                  <a:pt x="0" y="0"/>
                </a:moveTo>
                <a:lnTo>
                  <a:pt x="18288000" y="0"/>
                </a:lnTo>
                <a:lnTo>
                  <a:pt x="18288000" y="8706902"/>
                </a:lnTo>
                <a:lnTo>
                  <a:pt x="0" y="8706902"/>
                </a:lnTo>
                <a:lnTo>
                  <a:pt x="0" y="0"/>
                </a:lnTo>
                <a:close/>
              </a:path>
            </a:pathLst>
          </a:custGeom>
          <a:blipFill>
            <a:blip r:embed="rId2"/>
            <a:stretch>
              <a:fillRect t="-12597" b="-9838"/>
            </a:stretch>
          </a:blipFill>
        </p:spPr>
      </p:sp>
      <p:sp>
        <p:nvSpPr>
          <p:cNvPr id="9" name="Freeform 9"/>
          <p:cNvSpPr/>
          <p:nvPr/>
        </p:nvSpPr>
        <p:spPr>
          <a:xfrm>
            <a:off x="1028700" y="3818515"/>
            <a:ext cx="10815931" cy="4610291"/>
          </a:xfrm>
          <a:custGeom>
            <a:avLst/>
            <a:gdLst/>
            <a:ahLst/>
            <a:cxnLst/>
            <a:rect l="l" t="t" r="r" b="b"/>
            <a:pathLst>
              <a:path w="10815931" h="4610291">
                <a:moveTo>
                  <a:pt x="0" y="0"/>
                </a:moveTo>
                <a:lnTo>
                  <a:pt x="10815931" y="0"/>
                </a:lnTo>
                <a:lnTo>
                  <a:pt x="10815931" y="4610291"/>
                </a:lnTo>
                <a:lnTo>
                  <a:pt x="0" y="4610291"/>
                </a:lnTo>
                <a:lnTo>
                  <a:pt x="0" y="0"/>
                </a:lnTo>
                <a:close/>
              </a:path>
            </a:pathLst>
          </a:custGeom>
          <a:blipFill>
            <a:blip r:embed="rId3"/>
            <a:stretch>
              <a:fillRect/>
            </a:stretch>
          </a:blipFill>
        </p:spPr>
      </p:sp>
      <p:grpSp>
        <p:nvGrpSpPr>
          <p:cNvPr id="10" name="Group 10"/>
          <p:cNvGrpSpPr/>
          <p:nvPr/>
        </p:nvGrpSpPr>
        <p:grpSpPr>
          <a:xfrm>
            <a:off x="12274009" y="2018397"/>
            <a:ext cx="3902460" cy="4359338"/>
            <a:chOff x="0" y="0"/>
            <a:chExt cx="1283048" cy="1433259"/>
          </a:xfrm>
        </p:grpSpPr>
        <p:sp>
          <p:nvSpPr>
            <p:cNvPr id="11" name="Freeform 11"/>
            <p:cNvSpPr/>
            <p:nvPr/>
          </p:nvSpPr>
          <p:spPr>
            <a:xfrm>
              <a:off x="0" y="0"/>
              <a:ext cx="1283048" cy="1433259"/>
            </a:xfrm>
            <a:custGeom>
              <a:avLst/>
              <a:gdLst/>
              <a:ahLst/>
              <a:cxnLst/>
              <a:rect l="l" t="t" r="r" b="b"/>
              <a:pathLst>
                <a:path w="1283048" h="1433259">
                  <a:moveTo>
                    <a:pt x="1283048" y="0"/>
                  </a:moveTo>
                  <a:lnTo>
                    <a:pt x="0" y="0"/>
                  </a:lnTo>
                  <a:lnTo>
                    <a:pt x="0" y="1245299"/>
                  </a:lnTo>
                  <a:lnTo>
                    <a:pt x="157480" y="1245299"/>
                  </a:lnTo>
                  <a:lnTo>
                    <a:pt x="157480" y="1433259"/>
                  </a:lnTo>
                  <a:lnTo>
                    <a:pt x="463550" y="1245299"/>
                  </a:lnTo>
                  <a:lnTo>
                    <a:pt x="1283048" y="1245299"/>
                  </a:lnTo>
                  <a:lnTo>
                    <a:pt x="1283048" y="0"/>
                  </a:lnTo>
                  <a:close/>
                </a:path>
              </a:pathLst>
            </a:custGeom>
            <a:solidFill>
              <a:srgbClr val="FFFFFF">
                <a:alpha val="28627"/>
              </a:srgbClr>
            </a:solidFill>
          </p:spPr>
        </p:sp>
        <p:sp>
          <p:nvSpPr>
            <p:cNvPr id="12" name="TextBox 12"/>
            <p:cNvSpPr txBox="1"/>
            <p:nvPr/>
          </p:nvSpPr>
          <p:spPr>
            <a:xfrm>
              <a:off x="0" y="-38100"/>
              <a:ext cx="1283048" cy="1280859"/>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1045431"/>
            <a:ext cx="4810340" cy="1086091"/>
          </a:xfrm>
          <a:custGeom>
            <a:avLst/>
            <a:gdLst/>
            <a:ahLst/>
            <a:cxnLst/>
            <a:rect l="l" t="t" r="r" b="b"/>
            <a:pathLst>
              <a:path w="4810340" h="1086091">
                <a:moveTo>
                  <a:pt x="0" y="0"/>
                </a:moveTo>
                <a:lnTo>
                  <a:pt x="4810340" y="0"/>
                </a:lnTo>
                <a:lnTo>
                  <a:pt x="4810340" y="1086091"/>
                </a:lnTo>
                <a:lnTo>
                  <a:pt x="0" y="10860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4823707" y="7164338"/>
            <a:ext cx="3111778" cy="2705801"/>
          </a:xfrm>
          <a:custGeom>
            <a:avLst/>
            <a:gdLst/>
            <a:ahLst/>
            <a:cxnLst/>
            <a:rect l="l" t="t" r="r" b="b"/>
            <a:pathLst>
              <a:path w="3111778" h="2705801">
                <a:moveTo>
                  <a:pt x="0" y="0"/>
                </a:moveTo>
                <a:lnTo>
                  <a:pt x="3111778" y="0"/>
                </a:lnTo>
                <a:lnTo>
                  <a:pt x="3111778" y="2705801"/>
                </a:lnTo>
                <a:lnTo>
                  <a:pt x="0" y="2705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2037190" y="1226154"/>
            <a:ext cx="2793361" cy="518197"/>
          </a:xfrm>
          <a:prstGeom prst="rect">
            <a:avLst/>
          </a:prstGeom>
        </p:spPr>
        <p:txBody>
          <a:bodyPr lIns="0" tIns="0" rIns="0" bIns="0" rtlCol="0" anchor="t">
            <a:spAutoFit/>
          </a:bodyPr>
          <a:lstStyle/>
          <a:p>
            <a:pPr algn="l">
              <a:lnSpc>
                <a:spcPts val="4095"/>
              </a:lnSpc>
            </a:pPr>
            <a:r>
              <a:rPr lang="en-US" sz="3500" b="1">
                <a:solidFill>
                  <a:srgbClr val="000000"/>
                </a:solidFill>
                <a:latin typeface="Lato Heavy"/>
                <a:ea typeface="Lato Heavy"/>
                <a:cs typeface="Lato Heavy"/>
                <a:sym typeface="Lato Heavy"/>
              </a:rPr>
              <a:t>Sales Trends</a:t>
            </a:r>
          </a:p>
        </p:txBody>
      </p:sp>
      <p:sp>
        <p:nvSpPr>
          <p:cNvPr id="17" name="TextBox 17"/>
          <p:cNvSpPr txBox="1"/>
          <p:nvPr/>
        </p:nvSpPr>
        <p:spPr>
          <a:xfrm>
            <a:off x="12529174" y="2102947"/>
            <a:ext cx="3360411" cy="850819"/>
          </a:xfrm>
          <a:prstGeom prst="rect">
            <a:avLst/>
          </a:prstGeom>
        </p:spPr>
        <p:txBody>
          <a:bodyPr lIns="0" tIns="0" rIns="0" bIns="0" rtlCol="0" anchor="t">
            <a:spAutoFit/>
          </a:bodyPr>
          <a:lstStyle/>
          <a:p>
            <a:pPr algn="just">
              <a:lnSpc>
                <a:spcPts val="1678"/>
              </a:lnSpc>
              <a:spcBef>
                <a:spcPct val="0"/>
              </a:spcBef>
            </a:pPr>
            <a:r>
              <a:rPr lang="en-US" sz="1198">
                <a:solidFill>
                  <a:srgbClr val="FFFFFF"/>
                </a:solidFill>
                <a:latin typeface="Lato"/>
                <a:ea typeface="Lato"/>
                <a:cs typeface="Lato"/>
                <a:sym typeface="Lato"/>
              </a:rPr>
              <a:t>Several points on the graph indicate significant fluctuations, while the dashed trend line demonstrates a year-over-year increase in total sales.</a:t>
            </a:r>
          </a:p>
        </p:txBody>
      </p:sp>
      <p:sp>
        <p:nvSpPr>
          <p:cNvPr id="18" name="TextBox 18"/>
          <p:cNvSpPr txBox="1"/>
          <p:nvPr/>
        </p:nvSpPr>
        <p:spPr>
          <a:xfrm>
            <a:off x="12529174" y="3247422"/>
            <a:ext cx="3360411" cy="850819"/>
          </a:xfrm>
          <a:prstGeom prst="rect">
            <a:avLst/>
          </a:prstGeom>
        </p:spPr>
        <p:txBody>
          <a:bodyPr lIns="0" tIns="0" rIns="0" bIns="0" rtlCol="0" anchor="t">
            <a:spAutoFit/>
          </a:bodyPr>
          <a:lstStyle/>
          <a:p>
            <a:pPr algn="just">
              <a:lnSpc>
                <a:spcPts val="1678"/>
              </a:lnSpc>
              <a:spcBef>
                <a:spcPct val="0"/>
              </a:spcBef>
            </a:pPr>
            <a:r>
              <a:rPr lang="en-US" sz="1198">
                <a:solidFill>
                  <a:srgbClr val="FFFFFF"/>
                </a:solidFill>
                <a:latin typeface="Lato"/>
                <a:ea typeface="Lato"/>
                <a:cs typeface="Lato"/>
                <a:sym typeface="Lato"/>
              </a:rPr>
              <a:t>Sales tend to increase during the period from September to December each year, likely associated with the holiday season or peak business activity.</a:t>
            </a:r>
          </a:p>
        </p:txBody>
      </p:sp>
      <p:sp>
        <p:nvSpPr>
          <p:cNvPr id="19" name="TextBox 19"/>
          <p:cNvSpPr txBox="1"/>
          <p:nvPr/>
        </p:nvSpPr>
        <p:spPr>
          <a:xfrm>
            <a:off x="12529174" y="4382848"/>
            <a:ext cx="3360411" cy="1063991"/>
          </a:xfrm>
          <a:prstGeom prst="rect">
            <a:avLst/>
          </a:prstGeom>
        </p:spPr>
        <p:txBody>
          <a:bodyPr lIns="0" tIns="0" rIns="0" bIns="0" rtlCol="0" anchor="t">
            <a:spAutoFit/>
          </a:bodyPr>
          <a:lstStyle/>
          <a:p>
            <a:pPr algn="just">
              <a:lnSpc>
                <a:spcPts val="1678"/>
              </a:lnSpc>
              <a:spcBef>
                <a:spcPct val="0"/>
              </a:spcBef>
            </a:pPr>
            <a:r>
              <a:rPr lang="en-US" sz="1198">
                <a:solidFill>
                  <a:srgbClr val="FFFFFF"/>
                </a:solidFill>
                <a:latin typeface="Lato"/>
                <a:ea typeface="Lato"/>
                <a:cs typeface="Lato"/>
                <a:sym typeface="Lato"/>
              </a:rPr>
              <a:t>A sharp decline in sales consistently occurs at the beginning of the year, as observed in January 2016, 2017, and 2018. This may be due to the post-holiday period when purchasing activity decreases.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77932" y="8597752"/>
            <a:ext cx="110068" cy="660548"/>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14D72"/>
            </a:solidFill>
          </p:spPr>
        </p:sp>
        <p:sp>
          <p:nvSpPr>
            <p:cNvPr id="4" name="TextBox 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181" y="0"/>
            <a:ext cx="18304182" cy="3086100"/>
            <a:chOff x="0" y="0"/>
            <a:chExt cx="5078707" cy="812800"/>
          </a:xfrm>
        </p:grpSpPr>
        <p:sp>
          <p:nvSpPr>
            <p:cNvPr id="6" name="Freeform 6"/>
            <p:cNvSpPr/>
            <p:nvPr/>
          </p:nvSpPr>
          <p:spPr>
            <a:xfrm>
              <a:off x="0" y="0"/>
              <a:ext cx="5078707" cy="812800"/>
            </a:xfrm>
            <a:custGeom>
              <a:avLst/>
              <a:gdLst/>
              <a:ahLst/>
              <a:cxnLst/>
              <a:rect l="l" t="t" r="r" b="b"/>
              <a:pathLst>
                <a:path w="5078707" h="812800">
                  <a:moveTo>
                    <a:pt x="20476" y="0"/>
                  </a:moveTo>
                  <a:lnTo>
                    <a:pt x="5058232" y="0"/>
                  </a:lnTo>
                  <a:cubicBezTo>
                    <a:pt x="5063662" y="0"/>
                    <a:pt x="5068870" y="2157"/>
                    <a:pt x="5072710" y="5997"/>
                  </a:cubicBezTo>
                  <a:cubicBezTo>
                    <a:pt x="5076550" y="9837"/>
                    <a:pt x="5078707" y="15045"/>
                    <a:pt x="5078707" y="20476"/>
                  </a:cubicBezTo>
                  <a:lnTo>
                    <a:pt x="5078707" y="792324"/>
                  </a:lnTo>
                  <a:cubicBezTo>
                    <a:pt x="5078707" y="797755"/>
                    <a:pt x="5076550" y="802963"/>
                    <a:pt x="5072710" y="806803"/>
                  </a:cubicBezTo>
                  <a:cubicBezTo>
                    <a:pt x="5068870" y="810643"/>
                    <a:pt x="5063662" y="812800"/>
                    <a:pt x="5058232" y="812800"/>
                  </a:cubicBezTo>
                  <a:lnTo>
                    <a:pt x="20476" y="812800"/>
                  </a:lnTo>
                  <a:cubicBezTo>
                    <a:pt x="15045" y="812800"/>
                    <a:pt x="9837" y="810643"/>
                    <a:pt x="5997" y="806803"/>
                  </a:cubicBezTo>
                  <a:cubicBezTo>
                    <a:pt x="2157" y="802963"/>
                    <a:pt x="0" y="797755"/>
                    <a:pt x="0" y="792324"/>
                  </a:cubicBezTo>
                  <a:lnTo>
                    <a:pt x="0" y="20476"/>
                  </a:lnTo>
                  <a:cubicBezTo>
                    <a:pt x="0" y="15045"/>
                    <a:pt x="2157" y="9837"/>
                    <a:pt x="5997" y="5997"/>
                  </a:cubicBezTo>
                  <a:cubicBezTo>
                    <a:pt x="9837" y="2157"/>
                    <a:pt x="15045" y="0"/>
                    <a:pt x="20476" y="0"/>
                  </a:cubicBez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38100"/>
              <a:ext cx="5078707"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182" y="1643533"/>
            <a:ext cx="18304182" cy="8765100"/>
          </a:xfrm>
          <a:custGeom>
            <a:avLst/>
            <a:gdLst/>
            <a:ahLst/>
            <a:cxnLst/>
            <a:rect l="l" t="t" r="r" b="b"/>
            <a:pathLst>
              <a:path w="18304182" h="8765100">
                <a:moveTo>
                  <a:pt x="0" y="0"/>
                </a:moveTo>
                <a:lnTo>
                  <a:pt x="18304182" y="0"/>
                </a:lnTo>
                <a:lnTo>
                  <a:pt x="18304182" y="8765100"/>
                </a:lnTo>
                <a:lnTo>
                  <a:pt x="0" y="8765100"/>
                </a:lnTo>
                <a:lnTo>
                  <a:pt x="0" y="0"/>
                </a:lnTo>
                <a:close/>
              </a:path>
            </a:pathLst>
          </a:custGeom>
          <a:blipFill>
            <a:blip r:embed="rId2"/>
            <a:stretch>
              <a:fillRect t="-12730" r="-3609" b="-13394"/>
            </a:stretch>
          </a:blipFill>
        </p:spPr>
      </p:sp>
      <p:sp>
        <p:nvSpPr>
          <p:cNvPr id="9" name="Freeform 9"/>
          <p:cNvSpPr/>
          <p:nvPr/>
        </p:nvSpPr>
        <p:spPr>
          <a:xfrm>
            <a:off x="1309992" y="3925854"/>
            <a:ext cx="7831189" cy="5002172"/>
          </a:xfrm>
          <a:custGeom>
            <a:avLst/>
            <a:gdLst/>
            <a:ahLst/>
            <a:cxnLst/>
            <a:rect l="l" t="t" r="r" b="b"/>
            <a:pathLst>
              <a:path w="7831189" h="5002172">
                <a:moveTo>
                  <a:pt x="0" y="0"/>
                </a:moveTo>
                <a:lnTo>
                  <a:pt x="7831189" y="0"/>
                </a:lnTo>
                <a:lnTo>
                  <a:pt x="7831189" y="5002172"/>
                </a:lnTo>
                <a:lnTo>
                  <a:pt x="0" y="5002172"/>
                </a:lnTo>
                <a:lnTo>
                  <a:pt x="0" y="0"/>
                </a:lnTo>
                <a:close/>
              </a:path>
            </a:pathLst>
          </a:custGeom>
          <a:blipFill>
            <a:blip r:embed="rId3"/>
            <a:stretch>
              <a:fillRect/>
            </a:stretch>
          </a:blipFill>
          <a:ln cap="sq">
            <a:noFill/>
            <a:prstDash val="solid"/>
            <a:miter/>
          </a:ln>
        </p:spPr>
      </p:sp>
      <p:grpSp>
        <p:nvGrpSpPr>
          <p:cNvPr id="10" name="Group 10"/>
          <p:cNvGrpSpPr/>
          <p:nvPr/>
        </p:nvGrpSpPr>
        <p:grpSpPr>
          <a:xfrm>
            <a:off x="9439848" y="3086100"/>
            <a:ext cx="5858248" cy="2202611"/>
            <a:chOff x="0" y="0"/>
            <a:chExt cx="1850848" cy="695890"/>
          </a:xfrm>
        </p:grpSpPr>
        <p:sp>
          <p:nvSpPr>
            <p:cNvPr id="11" name="Freeform 11"/>
            <p:cNvSpPr/>
            <p:nvPr/>
          </p:nvSpPr>
          <p:spPr>
            <a:xfrm>
              <a:off x="0" y="0"/>
              <a:ext cx="1850848" cy="695890"/>
            </a:xfrm>
            <a:custGeom>
              <a:avLst/>
              <a:gdLst/>
              <a:ahLst/>
              <a:cxnLst/>
              <a:rect l="l" t="t" r="r" b="b"/>
              <a:pathLst>
                <a:path w="1850848" h="695890">
                  <a:moveTo>
                    <a:pt x="1850848" y="0"/>
                  </a:moveTo>
                  <a:lnTo>
                    <a:pt x="0" y="0"/>
                  </a:lnTo>
                  <a:lnTo>
                    <a:pt x="0" y="507930"/>
                  </a:lnTo>
                  <a:lnTo>
                    <a:pt x="157480" y="507930"/>
                  </a:lnTo>
                  <a:lnTo>
                    <a:pt x="157480" y="695890"/>
                  </a:lnTo>
                  <a:lnTo>
                    <a:pt x="463550" y="507930"/>
                  </a:lnTo>
                  <a:lnTo>
                    <a:pt x="1850848" y="507930"/>
                  </a:lnTo>
                  <a:lnTo>
                    <a:pt x="1850848" y="0"/>
                  </a:lnTo>
                  <a:close/>
                </a:path>
              </a:pathLst>
            </a:custGeom>
            <a:solidFill>
              <a:srgbClr val="FFFFFF">
                <a:alpha val="29804"/>
              </a:srgbClr>
            </a:solidFill>
          </p:spPr>
        </p:sp>
        <p:sp>
          <p:nvSpPr>
            <p:cNvPr id="12" name="TextBox 12"/>
            <p:cNvSpPr txBox="1"/>
            <p:nvPr/>
          </p:nvSpPr>
          <p:spPr>
            <a:xfrm>
              <a:off x="0" y="-38100"/>
              <a:ext cx="1850848" cy="54349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1034179"/>
            <a:ext cx="5397708" cy="1218709"/>
          </a:xfrm>
          <a:custGeom>
            <a:avLst/>
            <a:gdLst/>
            <a:ahLst/>
            <a:cxnLst/>
            <a:rect l="l" t="t" r="r" b="b"/>
            <a:pathLst>
              <a:path w="5397708" h="1218709">
                <a:moveTo>
                  <a:pt x="0" y="0"/>
                </a:moveTo>
                <a:lnTo>
                  <a:pt x="5397708" y="0"/>
                </a:lnTo>
                <a:lnTo>
                  <a:pt x="5397708" y="1218708"/>
                </a:lnTo>
                <a:lnTo>
                  <a:pt x="0" y="12187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832224" y="1300736"/>
            <a:ext cx="4256506" cy="425660"/>
          </a:xfrm>
          <a:prstGeom prst="rect">
            <a:avLst/>
          </a:prstGeom>
        </p:spPr>
        <p:txBody>
          <a:bodyPr lIns="0" tIns="0" rIns="0" bIns="0" rtlCol="0" anchor="t">
            <a:spAutoFit/>
          </a:bodyPr>
          <a:lstStyle/>
          <a:p>
            <a:pPr algn="l">
              <a:lnSpc>
                <a:spcPts val="3376"/>
              </a:lnSpc>
            </a:pPr>
            <a:r>
              <a:rPr lang="en-US" sz="2886" b="1">
                <a:solidFill>
                  <a:srgbClr val="000000"/>
                </a:solidFill>
                <a:latin typeface="Lato Heavy"/>
                <a:ea typeface="Lato Heavy"/>
                <a:cs typeface="Lato Heavy"/>
                <a:sym typeface="Lato Heavy"/>
              </a:rPr>
              <a:t>Sales Region by Segment</a:t>
            </a:r>
          </a:p>
        </p:txBody>
      </p:sp>
      <p:sp>
        <p:nvSpPr>
          <p:cNvPr id="15" name="TextBox 15"/>
          <p:cNvSpPr txBox="1"/>
          <p:nvPr/>
        </p:nvSpPr>
        <p:spPr>
          <a:xfrm>
            <a:off x="9580931" y="3311079"/>
            <a:ext cx="5576081" cy="982995"/>
          </a:xfrm>
          <a:prstGeom prst="rect">
            <a:avLst/>
          </a:prstGeom>
        </p:spPr>
        <p:txBody>
          <a:bodyPr lIns="0" tIns="0" rIns="0" bIns="0" rtlCol="0" anchor="t">
            <a:spAutoFit/>
          </a:bodyPr>
          <a:lstStyle/>
          <a:p>
            <a:pPr algn="just">
              <a:lnSpc>
                <a:spcPts val="1985"/>
              </a:lnSpc>
              <a:spcBef>
                <a:spcPct val="0"/>
              </a:spcBef>
            </a:pPr>
            <a:r>
              <a:rPr lang="en-US" sz="1418" b="1">
                <a:solidFill>
                  <a:srgbClr val="FFFFFF"/>
                </a:solidFill>
                <a:latin typeface="Lato Bold"/>
                <a:ea typeface="Lato Bold"/>
                <a:cs typeface="Lato Bold"/>
                <a:sym typeface="Lato Bold"/>
              </a:rPr>
              <a:t>The consumer segment makes the largest contribution to revenue across all regions, making it the primary target for sales strategies. The consumer segment contributes 51% to the total sales of the Superstore.</a:t>
            </a:r>
          </a:p>
        </p:txBody>
      </p:sp>
      <p:sp>
        <p:nvSpPr>
          <p:cNvPr id="16" name="Freeform 16"/>
          <p:cNvSpPr/>
          <p:nvPr/>
        </p:nvSpPr>
        <p:spPr>
          <a:xfrm>
            <a:off x="14356449" y="7244851"/>
            <a:ext cx="3661122" cy="2705801"/>
          </a:xfrm>
          <a:custGeom>
            <a:avLst/>
            <a:gdLst/>
            <a:ahLst/>
            <a:cxnLst/>
            <a:rect l="l" t="t" r="r" b="b"/>
            <a:pathLst>
              <a:path w="3661122" h="2705801">
                <a:moveTo>
                  <a:pt x="0" y="0"/>
                </a:moveTo>
                <a:lnTo>
                  <a:pt x="3661122" y="0"/>
                </a:lnTo>
                <a:lnTo>
                  <a:pt x="3661122" y="2705802"/>
                </a:lnTo>
                <a:lnTo>
                  <a:pt x="0" y="2705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77932" y="8597752"/>
            <a:ext cx="110068" cy="660548"/>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14D72"/>
            </a:solidFill>
          </p:spPr>
        </p:sp>
        <p:sp>
          <p:nvSpPr>
            <p:cNvPr id="4" name="TextBox 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8280" y="-352956"/>
            <a:ext cx="18689715" cy="3086100"/>
            <a:chOff x="0" y="0"/>
            <a:chExt cx="4939101" cy="812800"/>
          </a:xfrm>
        </p:grpSpPr>
        <p:sp>
          <p:nvSpPr>
            <p:cNvPr id="6" name="Freeform 6"/>
            <p:cNvSpPr/>
            <p:nvPr/>
          </p:nvSpPr>
          <p:spPr>
            <a:xfrm>
              <a:off x="0" y="0"/>
              <a:ext cx="4939101" cy="812800"/>
            </a:xfrm>
            <a:custGeom>
              <a:avLst/>
              <a:gdLst/>
              <a:ahLst/>
              <a:cxnLst/>
              <a:rect l="l" t="t" r="r" b="b"/>
              <a:pathLst>
                <a:path w="4939101" h="812800">
                  <a:moveTo>
                    <a:pt x="21054" y="0"/>
                  </a:moveTo>
                  <a:lnTo>
                    <a:pt x="4918047" y="0"/>
                  </a:lnTo>
                  <a:cubicBezTo>
                    <a:pt x="4929675" y="0"/>
                    <a:pt x="4939101" y="9426"/>
                    <a:pt x="4939101" y="21054"/>
                  </a:cubicBezTo>
                  <a:lnTo>
                    <a:pt x="4939101" y="791746"/>
                  </a:lnTo>
                  <a:cubicBezTo>
                    <a:pt x="4939101" y="797330"/>
                    <a:pt x="4936883" y="802685"/>
                    <a:pt x="4932935" y="806633"/>
                  </a:cubicBezTo>
                  <a:cubicBezTo>
                    <a:pt x="4928986" y="810582"/>
                    <a:pt x="4923631" y="812800"/>
                    <a:pt x="4918047" y="812800"/>
                  </a:cubicBezTo>
                  <a:lnTo>
                    <a:pt x="21054" y="812800"/>
                  </a:lnTo>
                  <a:cubicBezTo>
                    <a:pt x="9426" y="812800"/>
                    <a:pt x="0" y="803374"/>
                    <a:pt x="0" y="791746"/>
                  </a:cubicBezTo>
                  <a:lnTo>
                    <a:pt x="0" y="21054"/>
                  </a:lnTo>
                  <a:cubicBezTo>
                    <a:pt x="0" y="9426"/>
                    <a:pt x="9426" y="0"/>
                    <a:pt x="21054" y="0"/>
                  </a:cubicBez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38100"/>
              <a:ext cx="4939101"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338280" y="1645822"/>
            <a:ext cx="18689715" cy="9203811"/>
          </a:xfrm>
          <a:custGeom>
            <a:avLst/>
            <a:gdLst/>
            <a:ahLst/>
            <a:cxnLst/>
            <a:rect l="l" t="t" r="r" b="b"/>
            <a:pathLst>
              <a:path w="18689715" h="9203811">
                <a:moveTo>
                  <a:pt x="0" y="0"/>
                </a:moveTo>
                <a:lnTo>
                  <a:pt x="18689715" y="0"/>
                </a:lnTo>
                <a:lnTo>
                  <a:pt x="18689715" y="9203812"/>
                </a:lnTo>
                <a:lnTo>
                  <a:pt x="0" y="9203812"/>
                </a:lnTo>
                <a:lnTo>
                  <a:pt x="0" y="0"/>
                </a:lnTo>
                <a:close/>
              </a:path>
            </a:pathLst>
          </a:custGeom>
          <a:blipFill>
            <a:blip r:embed="rId2"/>
            <a:stretch>
              <a:fillRect t="-13745" r="-3339" b="-8576"/>
            </a:stretch>
          </a:blipFill>
        </p:spPr>
      </p:sp>
      <p:sp>
        <p:nvSpPr>
          <p:cNvPr id="9" name="Freeform 9"/>
          <p:cNvSpPr/>
          <p:nvPr/>
        </p:nvSpPr>
        <p:spPr>
          <a:xfrm>
            <a:off x="1644016" y="3840944"/>
            <a:ext cx="7499984" cy="4481241"/>
          </a:xfrm>
          <a:custGeom>
            <a:avLst/>
            <a:gdLst/>
            <a:ahLst/>
            <a:cxnLst/>
            <a:rect l="l" t="t" r="r" b="b"/>
            <a:pathLst>
              <a:path w="7499984" h="4481241">
                <a:moveTo>
                  <a:pt x="0" y="0"/>
                </a:moveTo>
                <a:lnTo>
                  <a:pt x="7499984" y="0"/>
                </a:lnTo>
                <a:lnTo>
                  <a:pt x="7499984" y="4481241"/>
                </a:lnTo>
                <a:lnTo>
                  <a:pt x="0" y="4481241"/>
                </a:lnTo>
                <a:lnTo>
                  <a:pt x="0" y="0"/>
                </a:lnTo>
                <a:close/>
              </a:path>
            </a:pathLst>
          </a:custGeom>
          <a:blipFill>
            <a:blip r:embed="rId3"/>
            <a:stretch>
              <a:fillRect/>
            </a:stretch>
          </a:blipFill>
        </p:spPr>
      </p:sp>
      <p:grpSp>
        <p:nvGrpSpPr>
          <p:cNvPr id="10" name="Group 10"/>
          <p:cNvGrpSpPr/>
          <p:nvPr/>
        </p:nvGrpSpPr>
        <p:grpSpPr>
          <a:xfrm>
            <a:off x="9546296" y="2733144"/>
            <a:ext cx="6090189" cy="2655369"/>
            <a:chOff x="0" y="0"/>
            <a:chExt cx="1582248" cy="689872"/>
          </a:xfrm>
        </p:grpSpPr>
        <p:sp>
          <p:nvSpPr>
            <p:cNvPr id="11" name="Freeform 11"/>
            <p:cNvSpPr/>
            <p:nvPr/>
          </p:nvSpPr>
          <p:spPr>
            <a:xfrm>
              <a:off x="0" y="0"/>
              <a:ext cx="1582248" cy="689872"/>
            </a:xfrm>
            <a:custGeom>
              <a:avLst/>
              <a:gdLst/>
              <a:ahLst/>
              <a:cxnLst/>
              <a:rect l="l" t="t" r="r" b="b"/>
              <a:pathLst>
                <a:path w="1582248" h="689872">
                  <a:moveTo>
                    <a:pt x="1582248" y="0"/>
                  </a:moveTo>
                  <a:lnTo>
                    <a:pt x="0" y="0"/>
                  </a:lnTo>
                  <a:lnTo>
                    <a:pt x="0" y="501912"/>
                  </a:lnTo>
                  <a:lnTo>
                    <a:pt x="157480" y="501912"/>
                  </a:lnTo>
                  <a:lnTo>
                    <a:pt x="157480" y="689872"/>
                  </a:lnTo>
                  <a:lnTo>
                    <a:pt x="463550" y="501912"/>
                  </a:lnTo>
                  <a:lnTo>
                    <a:pt x="1582248" y="501912"/>
                  </a:lnTo>
                  <a:lnTo>
                    <a:pt x="1582248" y="0"/>
                  </a:lnTo>
                  <a:close/>
                </a:path>
              </a:pathLst>
            </a:custGeom>
            <a:solidFill>
              <a:srgbClr val="FFFFFF">
                <a:alpha val="29804"/>
              </a:srgbClr>
            </a:solidFill>
          </p:spPr>
        </p:sp>
        <p:sp>
          <p:nvSpPr>
            <p:cNvPr id="12" name="TextBox 12"/>
            <p:cNvSpPr txBox="1"/>
            <p:nvPr/>
          </p:nvSpPr>
          <p:spPr>
            <a:xfrm>
              <a:off x="0" y="-38100"/>
              <a:ext cx="1582248" cy="53747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1028700"/>
            <a:ext cx="4595840" cy="1037661"/>
          </a:xfrm>
          <a:custGeom>
            <a:avLst/>
            <a:gdLst/>
            <a:ahLst/>
            <a:cxnLst/>
            <a:rect l="l" t="t" r="r" b="b"/>
            <a:pathLst>
              <a:path w="4595840" h="1037661">
                <a:moveTo>
                  <a:pt x="0" y="0"/>
                </a:moveTo>
                <a:lnTo>
                  <a:pt x="4595840" y="0"/>
                </a:lnTo>
                <a:lnTo>
                  <a:pt x="4595840" y="1037661"/>
                </a:lnTo>
                <a:lnTo>
                  <a:pt x="0" y="10376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4823707" y="7164338"/>
            <a:ext cx="3111778" cy="2705801"/>
          </a:xfrm>
          <a:custGeom>
            <a:avLst/>
            <a:gdLst/>
            <a:ahLst/>
            <a:cxnLst/>
            <a:rect l="l" t="t" r="r" b="b"/>
            <a:pathLst>
              <a:path w="3111778" h="2705801">
                <a:moveTo>
                  <a:pt x="0" y="0"/>
                </a:moveTo>
                <a:lnTo>
                  <a:pt x="3111778" y="0"/>
                </a:lnTo>
                <a:lnTo>
                  <a:pt x="3111778" y="2705801"/>
                </a:lnTo>
                <a:lnTo>
                  <a:pt x="0" y="2705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899747" y="1199619"/>
            <a:ext cx="3131682" cy="518197"/>
          </a:xfrm>
          <a:prstGeom prst="rect">
            <a:avLst/>
          </a:prstGeom>
        </p:spPr>
        <p:txBody>
          <a:bodyPr lIns="0" tIns="0" rIns="0" bIns="0" rtlCol="0" anchor="t">
            <a:spAutoFit/>
          </a:bodyPr>
          <a:lstStyle/>
          <a:p>
            <a:pPr algn="l">
              <a:lnSpc>
                <a:spcPts val="4095"/>
              </a:lnSpc>
            </a:pPr>
            <a:r>
              <a:rPr lang="en-US" sz="3500" b="1">
                <a:solidFill>
                  <a:srgbClr val="000000"/>
                </a:solidFill>
                <a:latin typeface="Lato Heavy"/>
                <a:ea typeface="Lato Heavy"/>
                <a:cs typeface="Lato Heavy"/>
                <a:sym typeface="Lato Heavy"/>
              </a:rPr>
              <a:t>Sale by Region</a:t>
            </a:r>
          </a:p>
        </p:txBody>
      </p:sp>
      <p:sp>
        <p:nvSpPr>
          <p:cNvPr id="16" name="TextBox 16"/>
          <p:cNvSpPr txBox="1"/>
          <p:nvPr/>
        </p:nvSpPr>
        <p:spPr>
          <a:xfrm>
            <a:off x="9820415" y="2991146"/>
            <a:ext cx="5641027" cy="1342161"/>
          </a:xfrm>
          <a:prstGeom prst="rect">
            <a:avLst/>
          </a:prstGeom>
        </p:spPr>
        <p:txBody>
          <a:bodyPr lIns="0" tIns="0" rIns="0" bIns="0" rtlCol="0" anchor="t">
            <a:spAutoFit/>
          </a:bodyPr>
          <a:lstStyle/>
          <a:p>
            <a:pPr algn="just">
              <a:lnSpc>
                <a:spcPts val="2128"/>
              </a:lnSpc>
              <a:spcBef>
                <a:spcPct val="0"/>
              </a:spcBef>
            </a:pPr>
            <a:r>
              <a:rPr lang="en-US" sz="1520">
                <a:solidFill>
                  <a:srgbClr val="FFFFFF"/>
                </a:solidFill>
                <a:latin typeface="Lato"/>
                <a:ea typeface="Lato"/>
                <a:cs typeface="Lato"/>
                <a:sym typeface="Lato"/>
              </a:rPr>
              <a:t>The West and East regions exhibit relatively higher sales levels compared to the other two regions, Central and South. This suggests that customers in the West and East regions may have different characteristics or preferences compared to those in the Central and South regions.</a:t>
            </a:r>
          </a:p>
        </p:txBody>
      </p:sp>
      <p:sp>
        <p:nvSpPr>
          <p:cNvPr id="17" name="Freeform 17"/>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77932" y="8597752"/>
            <a:ext cx="110068" cy="660548"/>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14D72"/>
            </a:solidFill>
          </p:spPr>
        </p:sp>
        <p:sp>
          <p:nvSpPr>
            <p:cNvPr id="4" name="TextBox 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4533" y="-291862"/>
            <a:ext cx="18432533" cy="3086100"/>
            <a:chOff x="0" y="0"/>
            <a:chExt cx="5062000" cy="812800"/>
          </a:xfrm>
        </p:grpSpPr>
        <p:sp>
          <p:nvSpPr>
            <p:cNvPr id="6" name="Freeform 6"/>
            <p:cNvSpPr/>
            <p:nvPr/>
          </p:nvSpPr>
          <p:spPr>
            <a:xfrm>
              <a:off x="0" y="0"/>
              <a:ext cx="5062000" cy="812800"/>
            </a:xfrm>
            <a:custGeom>
              <a:avLst/>
              <a:gdLst/>
              <a:ahLst/>
              <a:cxnLst/>
              <a:rect l="l" t="t" r="r" b="b"/>
              <a:pathLst>
                <a:path w="5062000" h="812800">
                  <a:moveTo>
                    <a:pt x="20543" y="0"/>
                  </a:moveTo>
                  <a:lnTo>
                    <a:pt x="5041457" y="0"/>
                  </a:lnTo>
                  <a:cubicBezTo>
                    <a:pt x="5046905" y="0"/>
                    <a:pt x="5052130" y="2164"/>
                    <a:pt x="5055983" y="6017"/>
                  </a:cubicBezTo>
                  <a:cubicBezTo>
                    <a:pt x="5059836" y="9870"/>
                    <a:pt x="5062000" y="15095"/>
                    <a:pt x="5062000" y="20543"/>
                  </a:cubicBezTo>
                  <a:lnTo>
                    <a:pt x="5062000" y="792257"/>
                  </a:lnTo>
                  <a:cubicBezTo>
                    <a:pt x="5062000" y="803602"/>
                    <a:pt x="5052802" y="812800"/>
                    <a:pt x="5041457" y="812800"/>
                  </a:cubicBezTo>
                  <a:lnTo>
                    <a:pt x="20543" y="812800"/>
                  </a:lnTo>
                  <a:cubicBezTo>
                    <a:pt x="9198" y="812800"/>
                    <a:pt x="0" y="803602"/>
                    <a:pt x="0" y="792257"/>
                  </a:cubicBezTo>
                  <a:lnTo>
                    <a:pt x="0" y="20543"/>
                  </a:lnTo>
                  <a:cubicBezTo>
                    <a:pt x="0" y="9198"/>
                    <a:pt x="9198" y="0"/>
                    <a:pt x="20543" y="0"/>
                  </a:cubicBezTo>
                  <a:close/>
                </a:path>
              </a:pathLst>
            </a:custGeom>
            <a:gradFill rotWithShape="1">
              <a:gsLst>
                <a:gs pos="0">
                  <a:srgbClr val="A6A6A6">
                    <a:alpha val="100000"/>
                  </a:srgbClr>
                </a:gs>
                <a:gs pos="100000">
                  <a:srgbClr val="FFFFFF">
                    <a:alpha val="100000"/>
                  </a:srgbClr>
                </a:gs>
              </a:gsLst>
              <a:lin ang="0"/>
            </a:gradFill>
          </p:spPr>
        </p:sp>
        <p:sp>
          <p:nvSpPr>
            <p:cNvPr id="7" name="TextBox 7"/>
            <p:cNvSpPr txBox="1"/>
            <p:nvPr/>
          </p:nvSpPr>
          <p:spPr>
            <a:xfrm>
              <a:off x="0" y="-38100"/>
              <a:ext cx="50620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4532" y="1643533"/>
            <a:ext cx="18432532" cy="8745993"/>
          </a:xfrm>
          <a:custGeom>
            <a:avLst/>
            <a:gdLst/>
            <a:ahLst/>
            <a:cxnLst/>
            <a:rect l="l" t="t" r="r" b="b"/>
            <a:pathLst>
              <a:path w="18432532" h="8745993">
                <a:moveTo>
                  <a:pt x="0" y="0"/>
                </a:moveTo>
                <a:lnTo>
                  <a:pt x="18432532" y="0"/>
                </a:lnTo>
                <a:lnTo>
                  <a:pt x="18432532" y="8745993"/>
                </a:lnTo>
                <a:lnTo>
                  <a:pt x="0" y="8745993"/>
                </a:lnTo>
                <a:lnTo>
                  <a:pt x="0" y="0"/>
                </a:lnTo>
                <a:close/>
              </a:path>
            </a:pathLst>
          </a:custGeom>
          <a:blipFill>
            <a:blip r:embed="rId2"/>
            <a:stretch>
              <a:fillRect t="-12376" r="-1910" b="-12823"/>
            </a:stretch>
          </a:blipFill>
        </p:spPr>
      </p:sp>
      <p:sp>
        <p:nvSpPr>
          <p:cNvPr id="9" name="Freeform 9"/>
          <p:cNvSpPr/>
          <p:nvPr/>
        </p:nvSpPr>
        <p:spPr>
          <a:xfrm>
            <a:off x="1614737" y="3557144"/>
            <a:ext cx="7792319" cy="4957863"/>
          </a:xfrm>
          <a:custGeom>
            <a:avLst/>
            <a:gdLst/>
            <a:ahLst/>
            <a:cxnLst/>
            <a:rect l="l" t="t" r="r" b="b"/>
            <a:pathLst>
              <a:path w="7792319" h="4957863">
                <a:moveTo>
                  <a:pt x="0" y="0"/>
                </a:moveTo>
                <a:lnTo>
                  <a:pt x="7792319" y="0"/>
                </a:lnTo>
                <a:lnTo>
                  <a:pt x="7792319" y="4957863"/>
                </a:lnTo>
                <a:lnTo>
                  <a:pt x="0" y="4957863"/>
                </a:lnTo>
                <a:lnTo>
                  <a:pt x="0" y="0"/>
                </a:lnTo>
                <a:close/>
              </a:path>
            </a:pathLst>
          </a:custGeom>
          <a:blipFill>
            <a:blip r:embed="rId3"/>
            <a:stretch>
              <a:fillRect/>
            </a:stretch>
          </a:blipFill>
        </p:spPr>
      </p:sp>
      <p:grpSp>
        <p:nvGrpSpPr>
          <p:cNvPr id="10" name="Group 10"/>
          <p:cNvGrpSpPr/>
          <p:nvPr/>
        </p:nvGrpSpPr>
        <p:grpSpPr>
          <a:xfrm>
            <a:off x="9679180" y="2794238"/>
            <a:ext cx="6165498" cy="2525756"/>
            <a:chOff x="0" y="0"/>
            <a:chExt cx="1623835" cy="665220"/>
          </a:xfrm>
        </p:grpSpPr>
        <p:sp>
          <p:nvSpPr>
            <p:cNvPr id="11" name="Freeform 11"/>
            <p:cNvSpPr/>
            <p:nvPr/>
          </p:nvSpPr>
          <p:spPr>
            <a:xfrm>
              <a:off x="0" y="0"/>
              <a:ext cx="1623835" cy="665220"/>
            </a:xfrm>
            <a:custGeom>
              <a:avLst/>
              <a:gdLst/>
              <a:ahLst/>
              <a:cxnLst/>
              <a:rect l="l" t="t" r="r" b="b"/>
              <a:pathLst>
                <a:path w="1623835" h="665220">
                  <a:moveTo>
                    <a:pt x="1623835" y="0"/>
                  </a:moveTo>
                  <a:lnTo>
                    <a:pt x="0" y="0"/>
                  </a:lnTo>
                  <a:lnTo>
                    <a:pt x="0" y="477260"/>
                  </a:lnTo>
                  <a:lnTo>
                    <a:pt x="157480" y="477260"/>
                  </a:lnTo>
                  <a:lnTo>
                    <a:pt x="157480" y="665220"/>
                  </a:lnTo>
                  <a:lnTo>
                    <a:pt x="463550" y="477260"/>
                  </a:lnTo>
                  <a:lnTo>
                    <a:pt x="1623835" y="477260"/>
                  </a:lnTo>
                  <a:lnTo>
                    <a:pt x="1623835" y="0"/>
                  </a:lnTo>
                  <a:close/>
                </a:path>
              </a:pathLst>
            </a:custGeom>
            <a:solidFill>
              <a:srgbClr val="FFFFFF">
                <a:alpha val="29804"/>
              </a:srgbClr>
            </a:solidFill>
          </p:spPr>
        </p:sp>
        <p:sp>
          <p:nvSpPr>
            <p:cNvPr id="12" name="TextBox 12"/>
            <p:cNvSpPr txBox="1"/>
            <p:nvPr/>
          </p:nvSpPr>
          <p:spPr>
            <a:xfrm>
              <a:off x="0" y="-38100"/>
              <a:ext cx="1623835" cy="51282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1028700"/>
            <a:ext cx="4546839" cy="1026597"/>
          </a:xfrm>
          <a:custGeom>
            <a:avLst/>
            <a:gdLst/>
            <a:ahLst/>
            <a:cxnLst/>
            <a:rect l="l" t="t" r="r" b="b"/>
            <a:pathLst>
              <a:path w="4546839" h="1026597">
                <a:moveTo>
                  <a:pt x="0" y="0"/>
                </a:moveTo>
                <a:lnTo>
                  <a:pt x="4546839" y="0"/>
                </a:lnTo>
                <a:lnTo>
                  <a:pt x="4546839" y="1026597"/>
                </a:lnTo>
                <a:lnTo>
                  <a:pt x="0" y="1026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4356449" y="7244851"/>
            <a:ext cx="3661122" cy="2705801"/>
          </a:xfrm>
          <a:custGeom>
            <a:avLst/>
            <a:gdLst/>
            <a:ahLst/>
            <a:cxnLst/>
            <a:rect l="l" t="t" r="r" b="b"/>
            <a:pathLst>
              <a:path w="3661122" h="2705801">
                <a:moveTo>
                  <a:pt x="0" y="0"/>
                </a:moveTo>
                <a:lnTo>
                  <a:pt x="3661122" y="0"/>
                </a:lnTo>
                <a:lnTo>
                  <a:pt x="3661122" y="2705802"/>
                </a:lnTo>
                <a:lnTo>
                  <a:pt x="0" y="27058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TextBox 15"/>
          <p:cNvSpPr txBox="1"/>
          <p:nvPr/>
        </p:nvSpPr>
        <p:spPr>
          <a:xfrm>
            <a:off x="1783897" y="1178198"/>
            <a:ext cx="3437096" cy="518197"/>
          </a:xfrm>
          <a:prstGeom prst="rect">
            <a:avLst/>
          </a:prstGeom>
        </p:spPr>
        <p:txBody>
          <a:bodyPr lIns="0" tIns="0" rIns="0" bIns="0" rtlCol="0" anchor="t">
            <a:spAutoFit/>
          </a:bodyPr>
          <a:lstStyle/>
          <a:p>
            <a:pPr algn="l">
              <a:lnSpc>
                <a:spcPts val="4095"/>
              </a:lnSpc>
            </a:pPr>
            <a:r>
              <a:rPr lang="en-US" sz="3500" b="1">
                <a:solidFill>
                  <a:srgbClr val="000000"/>
                </a:solidFill>
                <a:latin typeface="Lato Heavy"/>
                <a:ea typeface="Lato Heavy"/>
                <a:cs typeface="Lato Heavy"/>
                <a:sym typeface="Lato Heavy"/>
              </a:rPr>
              <a:t>Sales by Quarter</a:t>
            </a:r>
          </a:p>
        </p:txBody>
      </p:sp>
      <p:sp>
        <p:nvSpPr>
          <p:cNvPr id="16" name="TextBox 16"/>
          <p:cNvSpPr txBox="1"/>
          <p:nvPr/>
        </p:nvSpPr>
        <p:spPr>
          <a:xfrm>
            <a:off x="9848849" y="3002947"/>
            <a:ext cx="5861563" cy="1333872"/>
          </a:xfrm>
          <a:prstGeom prst="rect">
            <a:avLst/>
          </a:prstGeom>
        </p:spPr>
        <p:txBody>
          <a:bodyPr lIns="0" tIns="0" rIns="0" bIns="0" rtlCol="0" anchor="t">
            <a:spAutoFit/>
          </a:bodyPr>
          <a:lstStyle/>
          <a:p>
            <a:pPr algn="just">
              <a:lnSpc>
                <a:spcPts val="2100"/>
              </a:lnSpc>
              <a:spcBef>
                <a:spcPct val="0"/>
              </a:spcBef>
            </a:pPr>
            <a:r>
              <a:rPr lang="en-US" sz="1500">
                <a:solidFill>
                  <a:srgbClr val="FFFFFF"/>
                </a:solidFill>
                <a:latin typeface="Lato"/>
                <a:ea typeface="Lato"/>
                <a:cs typeface="Lato"/>
                <a:sym typeface="Lato"/>
              </a:rPr>
              <a:t>There is a positive trend in the increase of total revenue from quarter to quarter, with the most significant growth occurring in the fourth quarter. This phenomenon is likely influenced by seasonal factors, such as Thanksgiving celebrations and preparations for Christmas and New Year.</a:t>
            </a:r>
          </a:p>
        </p:txBody>
      </p:sp>
      <p:sp>
        <p:nvSpPr>
          <p:cNvPr id="17" name="Freeform 17"/>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02152"/>
            <a:ext cx="18288000" cy="3086100"/>
            <a:chOff x="0" y="0"/>
            <a:chExt cx="4998381" cy="812800"/>
          </a:xfrm>
        </p:grpSpPr>
        <p:sp>
          <p:nvSpPr>
            <p:cNvPr id="3" name="Freeform 3"/>
            <p:cNvSpPr/>
            <p:nvPr/>
          </p:nvSpPr>
          <p:spPr>
            <a:xfrm>
              <a:off x="0" y="0"/>
              <a:ext cx="4998381" cy="812800"/>
            </a:xfrm>
            <a:custGeom>
              <a:avLst/>
              <a:gdLst/>
              <a:ahLst/>
              <a:cxnLst/>
              <a:rect l="l" t="t" r="r" b="b"/>
              <a:pathLst>
                <a:path w="4998381" h="812800">
                  <a:moveTo>
                    <a:pt x="20805" y="0"/>
                  </a:moveTo>
                  <a:lnTo>
                    <a:pt x="4977576" y="0"/>
                  </a:lnTo>
                  <a:cubicBezTo>
                    <a:pt x="4983094" y="0"/>
                    <a:pt x="4988386" y="2192"/>
                    <a:pt x="4992288" y="6094"/>
                  </a:cubicBezTo>
                  <a:cubicBezTo>
                    <a:pt x="4996190" y="9995"/>
                    <a:pt x="4998381" y="15287"/>
                    <a:pt x="4998381" y="20805"/>
                  </a:cubicBezTo>
                  <a:lnTo>
                    <a:pt x="4998381" y="791995"/>
                  </a:lnTo>
                  <a:cubicBezTo>
                    <a:pt x="4998381" y="797513"/>
                    <a:pt x="4996190" y="802805"/>
                    <a:pt x="4992288" y="806706"/>
                  </a:cubicBezTo>
                  <a:cubicBezTo>
                    <a:pt x="4988386" y="810608"/>
                    <a:pt x="4983094" y="812800"/>
                    <a:pt x="4977576" y="812800"/>
                  </a:cubicBezTo>
                  <a:lnTo>
                    <a:pt x="20805" y="812800"/>
                  </a:lnTo>
                  <a:cubicBezTo>
                    <a:pt x="15287" y="812800"/>
                    <a:pt x="9995" y="810608"/>
                    <a:pt x="6094" y="806706"/>
                  </a:cubicBezTo>
                  <a:cubicBezTo>
                    <a:pt x="2192" y="802805"/>
                    <a:pt x="0" y="797513"/>
                    <a:pt x="0" y="791995"/>
                  </a:cubicBezTo>
                  <a:lnTo>
                    <a:pt x="0" y="20805"/>
                  </a:lnTo>
                  <a:cubicBezTo>
                    <a:pt x="0" y="15287"/>
                    <a:pt x="2192" y="9995"/>
                    <a:pt x="6094" y="6094"/>
                  </a:cubicBezTo>
                  <a:cubicBezTo>
                    <a:pt x="9995" y="2192"/>
                    <a:pt x="15287" y="0"/>
                    <a:pt x="20805" y="0"/>
                  </a:cubicBezTo>
                  <a:close/>
                </a:path>
              </a:pathLst>
            </a:custGeom>
            <a:gradFill rotWithShape="1">
              <a:gsLst>
                <a:gs pos="0">
                  <a:srgbClr val="A6A6A6">
                    <a:alpha val="100000"/>
                  </a:srgbClr>
                </a:gs>
                <a:gs pos="100000">
                  <a:srgbClr val="FFFFFF">
                    <a:alpha val="100000"/>
                  </a:srgbClr>
                </a:gs>
              </a:gsLst>
              <a:lin ang="0"/>
            </a:gradFill>
          </p:spPr>
        </p:sp>
        <p:sp>
          <p:nvSpPr>
            <p:cNvPr id="4" name="TextBox 4"/>
            <p:cNvSpPr txBox="1"/>
            <p:nvPr/>
          </p:nvSpPr>
          <p:spPr>
            <a:xfrm>
              <a:off x="0" y="-38100"/>
              <a:ext cx="4998381"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1644390"/>
            <a:ext cx="18288000" cy="8642610"/>
          </a:xfrm>
          <a:custGeom>
            <a:avLst/>
            <a:gdLst/>
            <a:ahLst/>
            <a:cxnLst/>
            <a:rect l="l" t="t" r="r" b="b"/>
            <a:pathLst>
              <a:path w="18288000" h="8642610">
                <a:moveTo>
                  <a:pt x="0" y="0"/>
                </a:moveTo>
                <a:lnTo>
                  <a:pt x="18288000" y="0"/>
                </a:lnTo>
                <a:lnTo>
                  <a:pt x="18288000" y="8642610"/>
                </a:lnTo>
                <a:lnTo>
                  <a:pt x="0" y="8642610"/>
                </a:lnTo>
                <a:lnTo>
                  <a:pt x="0" y="0"/>
                </a:lnTo>
                <a:close/>
              </a:path>
            </a:pathLst>
          </a:custGeom>
          <a:blipFill>
            <a:blip r:embed="rId2"/>
            <a:stretch>
              <a:fillRect t="-7887" r="-1283" b="-12666"/>
            </a:stretch>
          </a:blipFill>
        </p:spPr>
      </p:sp>
      <p:sp>
        <p:nvSpPr>
          <p:cNvPr id="6" name="Freeform 6"/>
          <p:cNvSpPr/>
          <p:nvPr/>
        </p:nvSpPr>
        <p:spPr>
          <a:xfrm>
            <a:off x="1508854" y="376711"/>
            <a:ext cx="1140841" cy="1140841"/>
          </a:xfrm>
          <a:custGeom>
            <a:avLst/>
            <a:gdLst/>
            <a:ahLst/>
            <a:cxnLst/>
            <a:rect l="l" t="t" r="r" b="b"/>
            <a:pathLst>
              <a:path w="1140841" h="1140841">
                <a:moveTo>
                  <a:pt x="0" y="0"/>
                </a:moveTo>
                <a:lnTo>
                  <a:pt x="1140842" y="0"/>
                </a:lnTo>
                <a:lnTo>
                  <a:pt x="1140842" y="1140841"/>
                </a:lnTo>
                <a:lnTo>
                  <a:pt x="0" y="11408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2196069" y="3648756"/>
            <a:ext cx="14510577" cy="3880459"/>
            <a:chOff x="0" y="0"/>
            <a:chExt cx="19347435" cy="5173946"/>
          </a:xfrm>
        </p:grpSpPr>
        <p:grpSp>
          <p:nvGrpSpPr>
            <p:cNvPr id="8" name="Group 8"/>
            <p:cNvGrpSpPr/>
            <p:nvPr/>
          </p:nvGrpSpPr>
          <p:grpSpPr>
            <a:xfrm>
              <a:off x="0" y="0"/>
              <a:ext cx="19347435" cy="5173946"/>
              <a:chOff x="0" y="0"/>
              <a:chExt cx="2659459" cy="711200"/>
            </a:xfrm>
          </p:grpSpPr>
          <p:sp>
            <p:nvSpPr>
              <p:cNvPr id="9" name="Freeform 9"/>
              <p:cNvSpPr/>
              <p:nvPr/>
            </p:nvSpPr>
            <p:spPr>
              <a:xfrm>
                <a:off x="0" y="0"/>
                <a:ext cx="2659470" cy="711200"/>
              </a:xfrm>
              <a:custGeom>
                <a:avLst/>
                <a:gdLst/>
                <a:ahLst/>
                <a:cxnLst/>
                <a:rect l="l" t="t" r="r" b="b"/>
                <a:pathLst>
                  <a:path w="2659470" h="711200">
                    <a:moveTo>
                      <a:pt x="2345571" y="0"/>
                    </a:moveTo>
                    <a:lnTo>
                      <a:pt x="282407" y="0"/>
                    </a:lnTo>
                    <a:cubicBezTo>
                      <a:pt x="126426" y="0"/>
                      <a:pt x="0" y="123512"/>
                      <a:pt x="0" y="275871"/>
                    </a:cubicBezTo>
                    <a:cubicBezTo>
                      <a:pt x="0" y="386169"/>
                      <a:pt x="66279" y="481310"/>
                      <a:pt x="162037" y="525451"/>
                    </a:cubicBezTo>
                    <a:lnTo>
                      <a:pt x="162037" y="711200"/>
                    </a:lnTo>
                    <a:lnTo>
                      <a:pt x="353844" y="551732"/>
                    </a:lnTo>
                    <a:lnTo>
                      <a:pt x="2345571" y="551732"/>
                    </a:lnTo>
                    <a:cubicBezTo>
                      <a:pt x="2533022" y="551732"/>
                      <a:pt x="2659459" y="428220"/>
                      <a:pt x="2659459" y="275861"/>
                    </a:cubicBezTo>
                    <a:cubicBezTo>
                      <a:pt x="2659470" y="123512"/>
                      <a:pt x="2533022" y="0"/>
                      <a:pt x="2345571" y="0"/>
                    </a:cubicBezTo>
                    <a:close/>
                  </a:path>
                </a:pathLst>
              </a:custGeom>
              <a:solidFill>
                <a:srgbClr val="CAD0D8">
                  <a:alpha val="29804"/>
                </a:srgbClr>
              </a:solidFill>
            </p:spPr>
          </p:sp>
          <p:sp>
            <p:nvSpPr>
              <p:cNvPr id="10" name="TextBox 10"/>
              <p:cNvSpPr txBox="1"/>
              <p:nvPr/>
            </p:nvSpPr>
            <p:spPr>
              <a:xfrm>
                <a:off x="0" y="0"/>
                <a:ext cx="2659459" cy="5207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351550" y="688955"/>
              <a:ext cx="16644335" cy="2432298"/>
            </a:xfrm>
            <a:prstGeom prst="rect">
              <a:avLst/>
            </a:prstGeom>
          </p:spPr>
          <p:txBody>
            <a:bodyPr lIns="0" tIns="0" rIns="0" bIns="0" rtlCol="0" anchor="t">
              <a:spAutoFit/>
            </a:bodyPr>
            <a:lstStyle/>
            <a:p>
              <a:pPr marL="431799" lvl="1" indent="-215899" algn="l">
                <a:lnSpc>
                  <a:spcPts val="2999"/>
                </a:lnSpc>
                <a:buAutoNum type="arabicPeriod"/>
              </a:pPr>
              <a:r>
                <a:rPr lang="en-US" sz="1999" b="1">
                  <a:solidFill>
                    <a:srgbClr val="FFFFFF"/>
                  </a:solidFill>
                  <a:latin typeface="Lato Bold"/>
                  <a:ea typeface="Lato Bold"/>
                  <a:cs typeface="Lato Bold"/>
                  <a:sym typeface="Lato Bold"/>
                </a:rPr>
                <a:t>What is the comparison between customers who make repeat transactions and those who no longer make transactions?</a:t>
              </a:r>
            </a:p>
            <a:p>
              <a:pPr marL="431799" lvl="1" indent="-215899" algn="l">
                <a:lnSpc>
                  <a:spcPts val="2999"/>
                </a:lnSpc>
                <a:buAutoNum type="arabicPeriod"/>
              </a:pPr>
              <a:r>
                <a:rPr lang="en-US" sz="1999" b="1">
                  <a:solidFill>
                    <a:srgbClr val="FFFFFF"/>
                  </a:solidFill>
                  <a:latin typeface="Lato Bold"/>
                  <a:ea typeface="Lato Bold"/>
                  <a:cs typeface="Lato Bold"/>
                  <a:sym typeface="Lato Bold"/>
                </a:rPr>
                <a:t>Is the difference in total sales between the West-East regions and the Central-South regions influenced by variations in customer retention rates?</a:t>
              </a:r>
            </a:p>
            <a:p>
              <a:pPr marL="431799" lvl="1" indent="-215899" algn="l">
                <a:lnSpc>
                  <a:spcPts val="2999"/>
                </a:lnSpc>
                <a:buAutoNum type="arabicPeriod"/>
              </a:pPr>
              <a:r>
                <a:rPr lang="en-US" sz="1999" b="1">
                  <a:solidFill>
                    <a:srgbClr val="FFFFFF"/>
                  </a:solidFill>
                  <a:latin typeface="Lato Bold"/>
                  <a:ea typeface="Lato Bold"/>
                  <a:cs typeface="Lato Bold"/>
                  <a:sym typeface="Lato Bold"/>
                </a:rPr>
                <a:t>What is the contribution of customers in each segment by quarter?</a:t>
              </a:r>
            </a:p>
          </p:txBody>
        </p:sp>
      </p:grpSp>
      <p:sp>
        <p:nvSpPr>
          <p:cNvPr id="12" name="TextBox 12"/>
          <p:cNvSpPr txBox="1"/>
          <p:nvPr/>
        </p:nvSpPr>
        <p:spPr>
          <a:xfrm>
            <a:off x="2844344" y="400948"/>
            <a:ext cx="2661086" cy="1092367"/>
          </a:xfrm>
          <a:prstGeom prst="rect">
            <a:avLst/>
          </a:prstGeom>
        </p:spPr>
        <p:txBody>
          <a:bodyPr lIns="0" tIns="0" rIns="0" bIns="0" rtlCol="0" anchor="t">
            <a:spAutoFit/>
          </a:bodyPr>
          <a:lstStyle/>
          <a:p>
            <a:pPr algn="l">
              <a:lnSpc>
                <a:spcPts val="4258"/>
              </a:lnSpc>
            </a:pPr>
            <a:r>
              <a:rPr lang="en-US" sz="3639" b="1">
                <a:solidFill>
                  <a:srgbClr val="000000"/>
                </a:solidFill>
                <a:latin typeface="Lato Heavy"/>
                <a:ea typeface="Lato Heavy"/>
                <a:cs typeface="Lato Heavy"/>
                <a:sym typeface="Lato Heavy"/>
              </a:rPr>
              <a:t>Business Questions</a:t>
            </a:r>
          </a:p>
        </p:txBody>
      </p:sp>
      <p:sp>
        <p:nvSpPr>
          <p:cNvPr id="13" name="Freeform 13"/>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A6A6A6">
                <a:alpha val="100000"/>
              </a:srgbClr>
            </a:gs>
            <a:gs pos="100000">
              <a:srgbClr val="FFFF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8177932" y="8597752"/>
            <a:ext cx="110068" cy="660548"/>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314D72"/>
            </a:solidFill>
          </p:spPr>
        </p:sp>
        <p:sp>
          <p:nvSpPr>
            <p:cNvPr id="4" name="TextBox 4"/>
            <p:cNvSpPr txBox="1"/>
            <p:nvPr/>
          </p:nvSpPr>
          <p:spPr>
            <a:xfrm>
              <a:off x="0" y="-38100"/>
              <a:ext cx="28989" cy="21207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1643533"/>
            <a:ext cx="18355341" cy="8666647"/>
          </a:xfrm>
          <a:custGeom>
            <a:avLst/>
            <a:gdLst/>
            <a:ahLst/>
            <a:cxnLst/>
            <a:rect l="l" t="t" r="r" b="b"/>
            <a:pathLst>
              <a:path w="18355341" h="8666647">
                <a:moveTo>
                  <a:pt x="0" y="0"/>
                </a:moveTo>
                <a:lnTo>
                  <a:pt x="18355341" y="0"/>
                </a:lnTo>
                <a:lnTo>
                  <a:pt x="18355341" y="8666646"/>
                </a:lnTo>
                <a:lnTo>
                  <a:pt x="0" y="8666646"/>
                </a:lnTo>
                <a:lnTo>
                  <a:pt x="0" y="0"/>
                </a:lnTo>
                <a:close/>
              </a:path>
            </a:pathLst>
          </a:custGeom>
          <a:blipFill>
            <a:blip r:embed="rId2"/>
            <a:stretch>
              <a:fillRect t="-12186" b="-11271"/>
            </a:stretch>
          </a:blipFill>
        </p:spPr>
      </p:sp>
      <p:sp>
        <p:nvSpPr>
          <p:cNvPr id="6" name="Freeform 6"/>
          <p:cNvSpPr/>
          <p:nvPr/>
        </p:nvSpPr>
        <p:spPr>
          <a:xfrm>
            <a:off x="3903259" y="2478294"/>
            <a:ext cx="5240741" cy="3458889"/>
          </a:xfrm>
          <a:custGeom>
            <a:avLst/>
            <a:gdLst/>
            <a:ahLst/>
            <a:cxnLst/>
            <a:rect l="l" t="t" r="r" b="b"/>
            <a:pathLst>
              <a:path w="5240741" h="3458889">
                <a:moveTo>
                  <a:pt x="0" y="0"/>
                </a:moveTo>
                <a:lnTo>
                  <a:pt x="5240741" y="0"/>
                </a:lnTo>
                <a:lnTo>
                  <a:pt x="5240741" y="3458889"/>
                </a:lnTo>
                <a:lnTo>
                  <a:pt x="0" y="3458889"/>
                </a:lnTo>
                <a:lnTo>
                  <a:pt x="0" y="0"/>
                </a:lnTo>
                <a:close/>
              </a:path>
            </a:pathLst>
          </a:custGeom>
          <a:blipFill>
            <a:blip r:embed="rId3"/>
            <a:stretch>
              <a:fillRect/>
            </a:stretch>
          </a:blipFill>
        </p:spPr>
      </p:sp>
      <p:sp>
        <p:nvSpPr>
          <p:cNvPr id="7" name="Freeform 7"/>
          <p:cNvSpPr/>
          <p:nvPr/>
        </p:nvSpPr>
        <p:spPr>
          <a:xfrm>
            <a:off x="3903259" y="6170817"/>
            <a:ext cx="5240741" cy="3332993"/>
          </a:xfrm>
          <a:custGeom>
            <a:avLst/>
            <a:gdLst/>
            <a:ahLst/>
            <a:cxnLst/>
            <a:rect l="l" t="t" r="r" b="b"/>
            <a:pathLst>
              <a:path w="5240741" h="3332993">
                <a:moveTo>
                  <a:pt x="0" y="0"/>
                </a:moveTo>
                <a:lnTo>
                  <a:pt x="5240741" y="0"/>
                </a:lnTo>
                <a:lnTo>
                  <a:pt x="5240741" y="3332992"/>
                </a:lnTo>
                <a:lnTo>
                  <a:pt x="0" y="3332992"/>
                </a:lnTo>
                <a:lnTo>
                  <a:pt x="0" y="0"/>
                </a:lnTo>
                <a:close/>
              </a:path>
            </a:pathLst>
          </a:custGeom>
          <a:blipFill>
            <a:blip r:embed="rId4"/>
            <a:stretch>
              <a:fillRect/>
            </a:stretch>
          </a:blipFill>
        </p:spPr>
      </p:sp>
      <p:sp>
        <p:nvSpPr>
          <p:cNvPr id="8" name="AutoShape 8"/>
          <p:cNvSpPr/>
          <p:nvPr/>
        </p:nvSpPr>
        <p:spPr>
          <a:xfrm>
            <a:off x="3903259" y="6054000"/>
            <a:ext cx="5240741" cy="0"/>
          </a:xfrm>
          <a:prstGeom prst="line">
            <a:avLst/>
          </a:prstGeom>
          <a:ln w="38100" cap="flat">
            <a:gradFill>
              <a:gsLst>
                <a:gs pos="0">
                  <a:srgbClr val="A6A6A6">
                    <a:alpha val="100000"/>
                  </a:srgbClr>
                </a:gs>
                <a:gs pos="100000">
                  <a:srgbClr val="FFFFFF">
                    <a:alpha val="100000"/>
                  </a:srgbClr>
                </a:gs>
              </a:gsLst>
              <a:lin ang="0"/>
            </a:gradFill>
            <a:prstDash val="solid"/>
            <a:headEnd type="none" w="sm" len="sm"/>
            <a:tailEnd type="none" w="sm" len="sm"/>
          </a:ln>
        </p:spPr>
      </p:sp>
      <p:grpSp>
        <p:nvGrpSpPr>
          <p:cNvPr id="9" name="Group 9"/>
          <p:cNvGrpSpPr/>
          <p:nvPr/>
        </p:nvGrpSpPr>
        <p:grpSpPr>
          <a:xfrm>
            <a:off x="9355990" y="2478294"/>
            <a:ext cx="4947935" cy="1484247"/>
            <a:chOff x="0" y="0"/>
            <a:chExt cx="2168858" cy="650599"/>
          </a:xfrm>
        </p:grpSpPr>
        <p:sp>
          <p:nvSpPr>
            <p:cNvPr id="10" name="Freeform 10"/>
            <p:cNvSpPr/>
            <p:nvPr/>
          </p:nvSpPr>
          <p:spPr>
            <a:xfrm>
              <a:off x="0" y="0"/>
              <a:ext cx="2168858" cy="650599"/>
            </a:xfrm>
            <a:custGeom>
              <a:avLst/>
              <a:gdLst/>
              <a:ahLst/>
              <a:cxnLst/>
              <a:rect l="l" t="t" r="r" b="b"/>
              <a:pathLst>
                <a:path w="2168858" h="650599">
                  <a:moveTo>
                    <a:pt x="2168858" y="0"/>
                  </a:moveTo>
                  <a:lnTo>
                    <a:pt x="0" y="0"/>
                  </a:lnTo>
                  <a:lnTo>
                    <a:pt x="0" y="462639"/>
                  </a:lnTo>
                  <a:lnTo>
                    <a:pt x="157480" y="462639"/>
                  </a:lnTo>
                  <a:lnTo>
                    <a:pt x="157480" y="650599"/>
                  </a:lnTo>
                  <a:lnTo>
                    <a:pt x="463550" y="462639"/>
                  </a:lnTo>
                  <a:lnTo>
                    <a:pt x="2168858" y="462639"/>
                  </a:lnTo>
                  <a:lnTo>
                    <a:pt x="2168858" y="0"/>
                  </a:lnTo>
                  <a:close/>
                </a:path>
              </a:pathLst>
            </a:custGeom>
            <a:solidFill>
              <a:srgbClr val="CAD0D8"/>
            </a:solidFill>
          </p:spPr>
        </p:sp>
        <p:sp>
          <p:nvSpPr>
            <p:cNvPr id="11" name="TextBox 11"/>
            <p:cNvSpPr txBox="1"/>
            <p:nvPr/>
          </p:nvSpPr>
          <p:spPr>
            <a:xfrm>
              <a:off x="0" y="-38100"/>
              <a:ext cx="2168858" cy="498199"/>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9355990" y="6170817"/>
            <a:ext cx="4665593" cy="2023080"/>
            <a:chOff x="0" y="0"/>
            <a:chExt cx="1625929" cy="705031"/>
          </a:xfrm>
        </p:grpSpPr>
        <p:sp>
          <p:nvSpPr>
            <p:cNvPr id="13" name="Freeform 13"/>
            <p:cNvSpPr/>
            <p:nvPr/>
          </p:nvSpPr>
          <p:spPr>
            <a:xfrm>
              <a:off x="0" y="0"/>
              <a:ext cx="1625929" cy="705031"/>
            </a:xfrm>
            <a:custGeom>
              <a:avLst/>
              <a:gdLst/>
              <a:ahLst/>
              <a:cxnLst/>
              <a:rect l="l" t="t" r="r" b="b"/>
              <a:pathLst>
                <a:path w="1625929" h="705031">
                  <a:moveTo>
                    <a:pt x="1625929" y="0"/>
                  </a:moveTo>
                  <a:lnTo>
                    <a:pt x="0" y="0"/>
                  </a:lnTo>
                  <a:lnTo>
                    <a:pt x="0" y="517071"/>
                  </a:lnTo>
                  <a:lnTo>
                    <a:pt x="157480" y="517071"/>
                  </a:lnTo>
                  <a:lnTo>
                    <a:pt x="157480" y="705031"/>
                  </a:lnTo>
                  <a:lnTo>
                    <a:pt x="463550" y="517071"/>
                  </a:lnTo>
                  <a:lnTo>
                    <a:pt x="1625929" y="517071"/>
                  </a:lnTo>
                  <a:lnTo>
                    <a:pt x="1625929" y="0"/>
                  </a:lnTo>
                  <a:close/>
                </a:path>
              </a:pathLst>
            </a:custGeom>
            <a:solidFill>
              <a:srgbClr val="CAD0D8"/>
            </a:solidFill>
          </p:spPr>
        </p:sp>
        <p:sp>
          <p:nvSpPr>
            <p:cNvPr id="14" name="TextBox 14"/>
            <p:cNvSpPr txBox="1"/>
            <p:nvPr/>
          </p:nvSpPr>
          <p:spPr>
            <a:xfrm>
              <a:off x="0" y="-38100"/>
              <a:ext cx="1625929" cy="55263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1028700" y="930471"/>
            <a:ext cx="6316358" cy="1426124"/>
          </a:xfrm>
          <a:custGeom>
            <a:avLst/>
            <a:gdLst/>
            <a:ahLst/>
            <a:cxnLst/>
            <a:rect l="l" t="t" r="r" b="b"/>
            <a:pathLst>
              <a:path w="6316358" h="1426124">
                <a:moveTo>
                  <a:pt x="0" y="0"/>
                </a:moveTo>
                <a:lnTo>
                  <a:pt x="6316358" y="0"/>
                </a:lnTo>
                <a:lnTo>
                  <a:pt x="6316358" y="1426124"/>
                </a:lnTo>
                <a:lnTo>
                  <a:pt x="0" y="14261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2318210" y="1101476"/>
            <a:ext cx="4659579" cy="887656"/>
          </a:xfrm>
          <a:prstGeom prst="rect">
            <a:avLst/>
          </a:prstGeom>
        </p:spPr>
        <p:txBody>
          <a:bodyPr lIns="0" tIns="0" rIns="0" bIns="0" rtlCol="0" anchor="t">
            <a:spAutoFit/>
          </a:bodyPr>
          <a:lstStyle/>
          <a:p>
            <a:pPr algn="l">
              <a:lnSpc>
                <a:spcPts val="3509"/>
              </a:lnSpc>
            </a:pPr>
            <a:r>
              <a:rPr lang="en-US" sz="2999" b="1">
                <a:solidFill>
                  <a:srgbClr val="000000"/>
                </a:solidFill>
                <a:latin typeface="Lato Heavy"/>
                <a:ea typeface="Lato Heavy"/>
                <a:cs typeface="Lato Heavy"/>
                <a:sym typeface="Lato Heavy"/>
              </a:rPr>
              <a:t>Customer Retention Rate Comparison</a:t>
            </a:r>
          </a:p>
        </p:txBody>
      </p:sp>
      <p:sp>
        <p:nvSpPr>
          <p:cNvPr id="17" name="TextBox 17"/>
          <p:cNvSpPr txBox="1"/>
          <p:nvPr/>
        </p:nvSpPr>
        <p:spPr>
          <a:xfrm>
            <a:off x="9515180" y="2588190"/>
            <a:ext cx="4629555" cy="745378"/>
          </a:xfrm>
          <a:prstGeom prst="rect">
            <a:avLst/>
          </a:prstGeom>
        </p:spPr>
        <p:txBody>
          <a:bodyPr lIns="0" tIns="0" rIns="0" bIns="0" rtlCol="0" anchor="t">
            <a:spAutoFit/>
          </a:bodyPr>
          <a:lstStyle/>
          <a:p>
            <a:pPr algn="just">
              <a:lnSpc>
                <a:spcPts val="1960"/>
              </a:lnSpc>
            </a:pPr>
            <a:r>
              <a:rPr lang="en-US" sz="1400" b="1">
                <a:solidFill>
                  <a:srgbClr val="1F2020"/>
                </a:solidFill>
                <a:latin typeface="Lato Bold"/>
                <a:ea typeface="Lato Bold"/>
                <a:cs typeface="Lato Bold"/>
                <a:sym typeface="Lato Bold"/>
              </a:rPr>
              <a:t>Customer retention rate is very high, with approximately 84% of customers returning for transactions and 16% not returning.</a:t>
            </a:r>
          </a:p>
        </p:txBody>
      </p:sp>
      <p:sp>
        <p:nvSpPr>
          <p:cNvPr id="18" name="TextBox 18"/>
          <p:cNvSpPr txBox="1"/>
          <p:nvPr/>
        </p:nvSpPr>
        <p:spPr>
          <a:xfrm>
            <a:off x="9495191" y="6267921"/>
            <a:ext cx="4387192" cy="1145091"/>
          </a:xfrm>
          <a:prstGeom prst="rect">
            <a:avLst/>
          </a:prstGeom>
        </p:spPr>
        <p:txBody>
          <a:bodyPr lIns="0" tIns="0" rIns="0" bIns="0" rtlCol="0" anchor="t">
            <a:spAutoFit/>
          </a:bodyPr>
          <a:lstStyle/>
          <a:p>
            <a:pPr algn="just">
              <a:lnSpc>
                <a:spcPts val="1800"/>
              </a:lnSpc>
            </a:pPr>
            <a:r>
              <a:rPr lang="en-US" sz="1200" b="1">
                <a:solidFill>
                  <a:srgbClr val="1F2020"/>
                </a:solidFill>
                <a:latin typeface="Lato Bold"/>
                <a:ea typeface="Lato Bold"/>
                <a:cs typeface="Lato Bold"/>
                <a:sym typeface="Lato Bold"/>
              </a:rPr>
              <a:t>However, when segmentation is applied, the number of customers who shop regularly is still much lower, at around 13%. The majority of customers fall into the Infrequent and Moderate groups, with respective percentages of 32% and 39%, while the remaining 16% have not returned for further transactions.</a:t>
            </a:r>
          </a:p>
        </p:txBody>
      </p:sp>
      <p:sp>
        <p:nvSpPr>
          <p:cNvPr id="19" name="Freeform 19"/>
          <p:cNvSpPr/>
          <p:nvPr/>
        </p:nvSpPr>
        <p:spPr>
          <a:xfrm>
            <a:off x="14823707" y="7164338"/>
            <a:ext cx="3111778" cy="2705801"/>
          </a:xfrm>
          <a:custGeom>
            <a:avLst/>
            <a:gdLst/>
            <a:ahLst/>
            <a:cxnLst/>
            <a:rect l="l" t="t" r="r" b="b"/>
            <a:pathLst>
              <a:path w="3111778" h="2705801">
                <a:moveTo>
                  <a:pt x="0" y="0"/>
                </a:moveTo>
                <a:lnTo>
                  <a:pt x="3111778" y="0"/>
                </a:lnTo>
                <a:lnTo>
                  <a:pt x="3111778" y="2705801"/>
                </a:lnTo>
                <a:lnTo>
                  <a:pt x="0" y="27058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6514246" y="206543"/>
            <a:ext cx="1421239" cy="1273947"/>
          </a:xfrm>
          <a:custGeom>
            <a:avLst/>
            <a:gdLst/>
            <a:ahLst/>
            <a:cxnLst/>
            <a:rect l="l" t="t" r="r" b="b"/>
            <a:pathLst>
              <a:path w="1421239" h="1273947">
                <a:moveTo>
                  <a:pt x="0" y="0"/>
                </a:moveTo>
                <a:lnTo>
                  <a:pt x="1421239" y="0"/>
                </a:lnTo>
                <a:lnTo>
                  <a:pt x="1421239" y="1273947"/>
                </a:lnTo>
                <a:lnTo>
                  <a:pt x="0" y="12739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882</Words>
  <Application>Microsoft Office PowerPoint</Application>
  <PresentationFormat>Custom</PresentationFormat>
  <Paragraphs>90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Canva Sans</vt:lpstr>
      <vt:lpstr>Lato</vt:lpstr>
      <vt:lpstr>Arial</vt:lpstr>
      <vt:lpstr>Lato Heavy</vt:lpstr>
      <vt:lpstr>Calibri</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Modern Business Presentation</dc:title>
  <cp:lastModifiedBy>Muhammad Viky</cp:lastModifiedBy>
  <cp:revision>2</cp:revision>
  <dcterms:created xsi:type="dcterms:W3CDTF">2006-08-16T00:00:00Z</dcterms:created>
  <dcterms:modified xsi:type="dcterms:W3CDTF">2025-01-12T11:26:31Z</dcterms:modified>
  <dc:identifier>DAGZXLeM7BY</dc:identifier>
</cp:coreProperties>
</file>